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1548" r:id="rId2"/>
    <p:sldId id="1554" r:id="rId3"/>
    <p:sldId id="1556" r:id="rId4"/>
    <p:sldId id="1557" r:id="rId5"/>
    <p:sldId id="1558" r:id="rId6"/>
    <p:sldId id="1649" r:id="rId7"/>
    <p:sldId id="1650" r:id="rId8"/>
    <p:sldId id="1651" r:id="rId9"/>
    <p:sldId id="1676" r:id="rId10"/>
    <p:sldId id="1677" r:id="rId11"/>
    <p:sldId id="1678" r:id="rId12"/>
    <p:sldId id="1679" r:id="rId13"/>
    <p:sldId id="1671" r:id="rId14"/>
    <p:sldId id="1672" r:id="rId15"/>
    <p:sldId id="1673" r:id="rId16"/>
    <p:sldId id="1674" r:id="rId17"/>
    <p:sldId id="1675" r:id="rId18"/>
    <p:sldId id="1652" r:id="rId19"/>
    <p:sldId id="1718" r:id="rId20"/>
    <p:sldId id="1767" r:id="rId21"/>
    <p:sldId id="1766" r:id="rId22"/>
    <p:sldId id="1765" r:id="rId23"/>
    <p:sldId id="1764" r:id="rId24"/>
    <p:sldId id="1763" r:id="rId25"/>
    <p:sldId id="1768" r:id="rId26"/>
    <p:sldId id="1762" r:id="rId27"/>
    <p:sldId id="1769" r:id="rId28"/>
    <p:sldId id="1777" r:id="rId29"/>
    <p:sldId id="1776" r:id="rId30"/>
    <p:sldId id="1720" r:id="rId31"/>
    <p:sldId id="1721" r:id="rId32"/>
    <p:sldId id="1722" r:id="rId33"/>
    <p:sldId id="1723" r:id="rId34"/>
    <p:sldId id="1724" r:id="rId35"/>
    <p:sldId id="1725" r:id="rId36"/>
    <p:sldId id="1779" r:id="rId37"/>
    <p:sldId id="1730" r:id="rId38"/>
    <p:sldId id="1732" r:id="rId39"/>
    <p:sldId id="1773" r:id="rId40"/>
    <p:sldId id="1759" r:id="rId41"/>
    <p:sldId id="1699" r:id="rId42"/>
    <p:sldId id="1700" r:id="rId43"/>
    <p:sldId id="1701" r:id="rId44"/>
    <p:sldId id="1702" r:id="rId45"/>
    <p:sldId id="1703" r:id="rId46"/>
    <p:sldId id="1704" r:id="rId47"/>
    <p:sldId id="1778" r:id="rId48"/>
    <p:sldId id="1786" r:id="rId49"/>
    <p:sldId id="1787" r:id="rId50"/>
    <p:sldId id="1788" r:id="rId51"/>
    <p:sldId id="1789" r:id="rId52"/>
    <p:sldId id="1790" r:id="rId53"/>
    <p:sldId id="1741" r:id="rId54"/>
    <p:sldId id="1785" r:id="rId55"/>
    <p:sldId id="1751" r:id="rId56"/>
    <p:sldId id="1791" r:id="rId57"/>
    <p:sldId id="1792" r:id="rId58"/>
    <p:sldId id="1794" r:id="rId59"/>
    <p:sldId id="1793" r:id="rId60"/>
    <p:sldId id="1795" r:id="rId61"/>
    <p:sldId id="1750" r:id="rId62"/>
    <p:sldId id="1749" r:id="rId63"/>
    <p:sldId id="1748" r:id="rId64"/>
    <p:sldId id="1784" r:id="rId65"/>
    <p:sldId id="1744" r:id="rId66"/>
    <p:sldId id="1745" r:id="rId67"/>
    <p:sldId id="1746" r:id="rId68"/>
    <p:sldId id="1747" r:id="rId69"/>
    <p:sldId id="1655" r:id="rId70"/>
    <p:sldId id="1445" r:id="rId71"/>
    <p:sldId id="1647" r:id="rId72"/>
    <p:sldId id="1646" r:id="rId73"/>
    <p:sldId id="1770" r:id="rId74"/>
  </p:sldIdLst>
  <p:sldSz cx="12195175" cy="7921625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54297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108594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62891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217188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714854" algn="l" defTabSz="1085941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3257824" algn="l" defTabSz="1085941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800795" algn="l" defTabSz="1085941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4343766" algn="l" defTabSz="1085941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95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BC6F"/>
    <a:srgbClr val="00FFFF"/>
    <a:srgbClr val="EAEAEA"/>
    <a:srgbClr val="373737"/>
    <a:srgbClr val="00682F"/>
    <a:srgbClr val="FFE2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94635" autoAdjust="0"/>
  </p:normalViewPr>
  <p:slideViewPr>
    <p:cSldViewPr>
      <p:cViewPr varScale="1">
        <p:scale>
          <a:sx n="50" d="100"/>
          <a:sy n="50" d="100"/>
        </p:scale>
        <p:origin x="1191" y="27"/>
      </p:cViewPr>
      <p:guideLst>
        <p:guide orient="horz" pos="2495"/>
        <p:guide pos="384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-334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bg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35511-5579-4CA7-8348-34F96B2B0F74}" type="datetimeFigureOut">
              <a:rPr lang="zh-CN" altLang="en-US" smtClean="0"/>
              <a:pPr/>
              <a:t>2018/12/25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29DC90-2735-44B7-B5E5-0EE6BEEF39C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17574999-DDC8-4CD9-A61F-42AED89C71D6}" type="datetimeFigureOut">
              <a:rPr lang="zh-CN" altLang="en-US"/>
              <a:pPr>
                <a:defRPr/>
              </a:pPr>
              <a:t>2018/12/25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90575" y="685800"/>
            <a:ext cx="5276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BD0CF82C-D28D-419F-AF52-31E5EC343B6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2971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5941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28912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1883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14854" algn="l" defTabSz="108594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57824" algn="l" defTabSz="108594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00795" algn="l" defTabSz="108594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43766" algn="l" defTabSz="108594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0CF82C-D28D-419F-AF52-31E5EC343B68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0CF82C-D28D-419F-AF52-31E5EC343B68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90575" y="685800"/>
            <a:ext cx="52768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0CF82C-D28D-419F-AF52-31E5EC343B68}" type="slidenum">
              <a:rPr lang="zh-CN" altLang="en-US" smtClean="0"/>
              <a:pPr>
                <a:defRPr/>
              </a:pPr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90575" y="685800"/>
            <a:ext cx="52768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0CF82C-D28D-419F-AF52-31E5EC343B68}" type="slidenum">
              <a:rPr lang="zh-CN" altLang="en-US" smtClean="0"/>
              <a:pPr>
                <a:defRPr/>
              </a:pPr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90575" y="685800"/>
            <a:ext cx="52768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0CF82C-D28D-419F-AF52-31E5EC343B68}" type="slidenum">
              <a:rPr lang="zh-CN" altLang="en-US" smtClean="0"/>
              <a:pPr>
                <a:defRPr/>
              </a:pPr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0CF82C-D28D-419F-AF52-31E5EC343B68}" type="slidenum">
              <a:rPr lang="zh-CN" altLang="en-US" smtClean="0"/>
              <a:pPr>
                <a:defRPr/>
              </a:pPr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90575" y="685800"/>
            <a:ext cx="52768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0CF82C-D28D-419F-AF52-31E5EC343B68}" type="slidenum">
              <a:rPr lang="zh-CN" altLang="en-US" smtClean="0"/>
              <a:pPr>
                <a:defRPr/>
              </a:pPr>
              <a:t>72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V="1">
            <a:off x="0" y="7921624"/>
            <a:ext cx="12194419" cy="52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914581" y="2460839"/>
            <a:ext cx="10365256" cy="1698015"/>
          </a:xfrm>
        </p:spPr>
        <p:txBody>
          <a:bodyPr/>
          <a:lstStyle>
            <a:lvl1pPr algn="ctr">
              <a:defRPr sz="4800" b="1">
                <a:solidFill>
                  <a:schemeClr val="tx1"/>
                </a:solidFill>
                <a:ea typeface="华文隶书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776237" y="4459582"/>
            <a:ext cx="8536093" cy="2024415"/>
          </a:xfrm>
          <a:prstGeom prst="rect">
            <a:avLst/>
          </a:prstGeom>
        </p:spPr>
        <p:txBody>
          <a:bodyPr lIns="108594" tIns="54297" rIns="108594" bIns="54297"/>
          <a:lstStyle>
            <a:lvl1pPr marL="0" indent="0" algn="ctr">
              <a:buFontTx/>
              <a:buNone/>
              <a:defRPr sz="2900"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09721" y="7213813"/>
            <a:ext cx="2845364" cy="550113"/>
          </a:xfrm>
          <a:prstGeom prst="rect">
            <a:avLst/>
          </a:prstGeom>
          <a:ln>
            <a:miter lim="800000"/>
          </a:ln>
        </p:spPr>
        <p:txBody>
          <a:bodyPr vert="horz" wrap="square" lIns="108594" tIns="54297" rIns="108594" bIns="54297" numCol="1" anchor="t" anchorCtr="0" compatLnSpc="1"/>
          <a:lstStyle>
            <a:lvl1pPr fontAlgn="auto">
              <a:spcBef>
                <a:spcPts val="0"/>
              </a:spcBef>
              <a:spcAft>
                <a:spcPts val="0"/>
              </a:spcAft>
              <a:defRPr sz="1700">
                <a:latin typeface="+mn-lt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F773F6B0-13C0-48C1-A391-8B4591B61019}" type="datetimeFigureOut">
              <a:rPr lang="zh-CN" altLang="en-US"/>
              <a:pPr>
                <a:defRPr/>
              </a:pPr>
              <a:t>2018/12/25</a:t>
            </a:fld>
            <a:endParaRPr lang="zh-CN" altLang="en-US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6426" y="7213813"/>
            <a:ext cx="3861566" cy="550113"/>
          </a:xfrm>
          <a:prstGeom prst="rect">
            <a:avLst/>
          </a:prstGeom>
          <a:ln>
            <a:miter lim="800000"/>
          </a:ln>
        </p:spPr>
        <p:txBody>
          <a:bodyPr vert="horz" wrap="square" lIns="108594" tIns="54297" rIns="108594" bIns="54297" numCol="1" anchor="t" anchorCtr="0" compatLnSpc="1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700">
                <a:latin typeface="+mn-lt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Rectangle 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9334" y="7213813"/>
            <a:ext cx="2845364" cy="550113"/>
          </a:xfrm>
          <a:prstGeom prst="rect">
            <a:avLst/>
          </a:prstGeom>
          <a:ln>
            <a:miter lim="800000"/>
          </a:ln>
        </p:spPr>
        <p:txBody>
          <a:bodyPr vert="horz" wrap="square" lIns="108594" tIns="54297" rIns="108594" bIns="54297" numCol="1" anchor="t" anchorCtr="0" compatLnSpc="1"/>
          <a:lstStyle>
            <a:lvl1pPr algn="r" fontAlgn="auto">
              <a:spcBef>
                <a:spcPts val="0"/>
              </a:spcBef>
              <a:spcAft>
                <a:spcPts val="0"/>
              </a:spcAft>
              <a:defRPr sz="1700">
                <a:latin typeface="+mn-lt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DDD8C1B-2DB5-4F60-A104-A1E419DC4B6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721" y="1549485"/>
            <a:ext cx="10974977" cy="5844032"/>
          </a:xfrm>
          <a:prstGeom prst="rect">
            <a:avLst/>
          </a:prstGeom>
        </p:spPr>
        <p:txBody>
          <a:bodyPr vert="eaVert" lIns="108594" tIns="54297" rIns="108594" bIns="5429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53657" y="300729"/>
            <a:ext cx="2745863" cy="70927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721" y="300729"/>
            <a:ext cx="8040695" cy="7092788"/>
          </a:xfrm>
          <a:prstGeom prst="rect">
            <a:avLst/>
          </a:prstGeom>
        </p:spPr>
        <p:txBody>
          <a:bodyPr vert="eaVert" lIns="108594" tIns="54297" rIns="108594" bIns="5429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4542" y="300729"/>
            <a:ext cx="10974977" cy="98286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 hasCustomPrompt="1"/>
          </p:nvPr>
        </p:nvSpPr>
        <p:spPr>
          <a:xfrm>
            <a:off x="609721" y="1549485"/>
            <a:ext cx="10974977" cy="5844032"/>
          </a:xfrm>
          <a:prstGeom prst="rect">
            <a:avLst/>
          </a:prstGeom>
        </p:spPr>
        <p:txBody>
          <a:bodyPr lIns="108594" tIns="54297" rIns="108594" bIns="54297"/>
          <a:lstStyle/>
          <a:p>
            <a:pPr lvl="0"/>
            <a:r>
              <a:rPr lang="zh-CN" altLang="en-US" noProof="0" smtClean="0"/>
              <a:t>单击图标添加表格</a:t>
            </a:r>
            <a:endParaRPr lang="zh-CN" altLang="en-US" noProof="0"/>
          </a:p>
        </p:txBody>
      </p:sp>
    </p:spTree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0"/>
          <p:cNvSpPr>
            <a:spLocks noGrp="1"/>
          </p:cNvSpPr>
          <p:nvPr>
            <p:ph type="title"/>
          </p:nvPr>
        </p:nvSpPr>
        <p:spPr>
          <a:xfrm>
            <a:off x="289907" y="99910"/>
            <a:ext cx="9950913" cy="602711"/>
          </a:xfrm>
          <a:prstGeom prst="rect">
            <a:avLst/>
          </a:prstGeom>
        </p:spPr>
        <p:txBody>
          <a:bodyPr anchor="ctr"/>
          <a:lstStyle>
            <a:lvl1pPr algn="l"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2416" y="7526375"/>
            <a:ext cx="2845541" cy="421753"/>
          </a:xfrm>
          <a:prstGeom prst="rect">
            <a:avLst/>
          </a:prstGeom>
        </p:spPr>
        <p:txBody>
          <a:bodyPr lIns="109728" tIns="54864" rIns="109728" bIns="54864" anchor="b" anchorCtr="0"/>
          <a:lstStyle>
            <a:lvl1pPr algn="r">
              <a:defRPr sz="1000" b="1">
                <a:solidFill>
                  <a:sysClr val="windowText" lastClr="000000"/>
                </a:solidFill>
                <a:latin typeface="+mn-lt"/>
                <a:cs typeface="Arial" pitchFamily="34" charset="0"/>
              </a:defRPr>
            </a:lvl1pPr>
          </a:lstStyle>
          <a:p>
            <a:fld id="{B5A43750-B1F3-4960-9AB1-87F61FC048E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76238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721" y="1549485"/>
            <a:ext cx="10974977" cy="5844032"/>
          </a:xfrm>
          <a:prstGeom prst="rect">
            <a:avLst/>
          </a:prstGeom>
        </p:spPr>
        <p:txBody>
          <a:bodyPr lIns="108594" tIns="54297" rIns="108594" bIns="5429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276" y="5090378"/>
            <a:ext cx="10365256" cy="1573323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276" y="3357523"/>
            <a:ext cx="10365256" cy="1732855"/>
          </a:xfrm>
          <a:prstGeom prst="rect">
            <a:avLst/>
          </a:prstGeom>
        </p:spPr>
        <p:txBody>
          <a:bodyPr lIns="108594" tIns="54297" rIns="108594" bIns="54297" anchor="b"/>
          <a:lstStyle>
            <a:lvl1pPr marL="0" indent="0">
              <a:buNone/>
              <a:defRPr sz="2400"/>
            </a:lvl1pPr>
            <a:lvl2pPr marL="542971" indent="0">
              <a:buNone/>
              <a:defRPr sz="2100"/>
            </a:lvl2pPr>
            <a:lvl3pPr marL="1085941" indent="0">
              <a:buNone/>
              <a:defRPr sz="1900"/>
            </a:lvl3pPr>
            <a:lvl4pPr marL="1628912" indent="0">
              <a:buNone/>
              <a:defRPr sz="1700"/>
            </a:lvl4pPr>
            <a:lvl5pPr marL="2171883" indent="0">
              <a:buNone/>
              <a:defRPr sz="1700"/>
            </a:lvl5pPr>
            <a:lvl6pPr marL="2714854" indent="0">
              <a:buNone/>
              <a:defRPr sz="1700"/>
            </a:lvl6pPr>
            <a:lvl7pPr marL="3257824" indent="0">
              <a:buNone/>
              <a:defRPr sz="1700"/>
            </a:lvl7pPr>
            <a:lvl8pPr marL="3800795" indent="0">
              <a:buNone/>
              <a:defRPr sz="1700"/>
            </a:lvl8pPr>
            <a:lvl9pPr marL="4343766" indent="0">
              <a:buNone/>
              <a:defRPr sz="1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721" y="1549485"/>
            <a:ext cx="5385868" cy="5844032"/>
          </a:xfrm>
          <a:prstGeom prst="rect">
            <a:avLst/>
          </a:prstGeom>
        </p:spPr>
        <p:txBody>
          <a:bodyPr lIns="108594" tIns="54297" rIns="108594" bIns="54297"/>
          <a:lstStyle>
            <a:lvl1pPr>
              <a:defRPr sz="3300"/>
            </a:lvl1pPr>
            <a:lvl2pPr>
              <a:defRPr sz="29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8830" y="1549485"/>
            <a:ext cx="5385868" cy="5844032"/>
          </a:xfrm>
          <a:prstGeom prst="rect">
            <a:avLst/>
          </a:prstGeom>
        </p:spPr>
        <p:txBody>
          <a:bodyPr lIns="108594" tIns="54297" rIns="108594" bIns="54297"/>
          <a:lstStyle>
            <a:lvl1pPr>
              <a:defRPr sz="3300"/>
            </a:lvl1pPr>
            <a:lvl2pPr>
              <a:defRPr sz="29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21" y="317232"/>
            <a:ext cx="10974977" cy="1320271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21" y="1773198"/>
            <a:ext cx="5387987" cy="738984"/>
          </a:xfrm>
          <a:prstGeom prst="rect">
            <a:avLst/>
          </a:prstGeom>
        </p:spPr>
        <p:txBody>
          <a:bodyPr lIns="108594" tIns="54297" rIns="108594" bIns="54297" anchor="b"/>
          <a:lstStyle>
            <a:lvl1pPr marL="0" indent="0">
              <a:buNone/>
              <a:defRPr sz="2900" b="1"/>
            </a:lvl1pPr>
            <a:lvl2pPr marL="542971" indent="0">
              <a:buNone/>
              <a:defRPr sz="2400" b="1"/>
            </a:lvl2pPr>
            <a:lvl3pPr marL="1085941" indent="0">
              <a:buNone/>
              <a:defRPr sz="2100" b="1"/>
            </a:lvl3pPr>
            <a:lvl4pPr marL="1628912" indent="0">
              <a:buNone/>
              <a:defRPr sz="1900" b="1"/>
            </a:lvl4pPr>
            <a:lvl5pPr marL="2171883" indent="0">
              <a:buNone/>
              <a:defRPr sz="1900" b="1"/>
            </a:lvl5pPr>
            <a:lvl6pPr marL="2714854" indent="0">
              <a:buNone/>
              <a:defRPr sz="1900" b="1"/>
            </a:lvl6pPr>
            <a:lvl7pPr marL="3257824" indent="0">
              <a:buNone/>
              <a:defRPr sz="1900" b="1"/>
            </a:lvl7pPr>
            <a:lvl8pPr marL="3800795" indent="0">
              <a:buNone/>
              <a:defRPr sz="1900" b="1"/>
            </a:lvl8pPr>
            <a:lvl9pPr marL="4343766" indent="0">
              <a:buNone/>
              <a:defRPr sz="19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21" y="2512182"/>
            <a:ext cx="5387987" cy="4564104"/>
          </a:xfrm>
          <a:prstGeom prst="rect">
            <a:avLst/>
          </a:prstGeom>
        </p:spPr>
        <p:txBody>
          <a:bodyPr lIns="108594" tIns="54297" rIns="108594" bIns="54297"/>
          <a:lstStyle>
            <a:lvl1pPr>
              <a:defRPr sz="29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595" y="1773198"/>
            <a:ext cx="5390103" cy="738984"/>
          </a:xfrm>
          <a:prstGeom prst="rect">
            <a:avLst/>
          </a:prstGeom>
        </p:spPr>
        <p:txBody>
          <a:bodyPr lIns="108594" tIns="54297" rIns="108594" bIns="54297" anchor="b"/>
          <a:lstStyle>
            <a:lvl1pPr marL="0" indent="0">
              <a:buNone/>
              <a:defRPr sz="2900" b="1"/>
            </a:lvl1pPr>
            <a:lvl2pPr marL="542971" indent="0">
              <a:buNone/>
              <a:defRPr sz="2400" b="1"/>
            </a:lvl2pPr>
            <a:lvl3pPr marL="1085941" indent="0">
              <a:buNone/>
              <a:defRPr sz="2100" b="1"/>
            </a:lvl3pPr>
            <a:lvl4pPr marL="1628912" indent="0">
              <a:buNone/>
              <a:defRPr sz="1900" b="1"/>
            </a:lvl4pPr>
            <a:lvl5pPr marL="2171883" indent="0">
              <a:buNone/>
              <a:defRPr sz="1900" b="1"/>
            </a:lvl5pPr>
            <a:lvl6pPr marL="2714854" indent="0">
              <a:buNone/>
              <a:defRPr sz="1900" b="1"/>
            </a:lvl6pPr>
            <a:lvl7pPr marL="3257824" indent="0">
              <a:buNone/>
              <a:defRPr sz="1900" b="1"/>
            </a:lvl7pPr>
            <a:lvl8pPr marL="3800795" indent="0">
              <a:buNone/>
              <a:defRPr sz="1900" b="1"/>
            </a:lvl8pPr>
            <a:lvl9pPr marL="4343766" indent="0">
              <a:buNone/>
              <a:defRPr sz="19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595" y="2512182"/>
            <a:ext cx="5390103" cy="4564104"/>
          </a:xfrm>
          <a:prstGeom prst="rect">
            <a:avLst/>
          </a:prstGeom>
        </p:spPr>
        <p:txBody>
          <a:bodyPr lIns="108594" tIns="54297" rIns="108594" bIns="54297"/>
          <a:lstStyle>
            <a:lvl1pPr>
              <a:defRPr sz="29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22" y="315398"/>
            <a:ext cx="4011880" cy="1342275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679" y="315399"/>
            <a:ext cx="6817019" cy="6760887"/>
          </a:xfrm>
          <a:prstGeom prst="rect">
            <a:avLst/>
          </a:prstGeom>
        </p:spPr>
        <p:txBody>
          <a:bodyPr lIns="108594" tIns="54297" rIns="108594" bIns="54297"/>
          <a:lstStyle>
            <a:lvl1pPr>
              <a:defRPr sz="3800"/>
            </a:lvl1pPr>
            <a:lvl2pPr>
              <a:defRPr sz="33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22" y="1657674"/>
            <a:ext cx="4011880" cy="5418612"/>
          </a:xfrm>
          <a:prstGeom prst="rect">
            <a:avLst/>
          </a:prstGeom>
        </p:spPr>
        <p:txBody>
          <a:bodyPr lIns="108594" tIns="54297" rIns="108594" bIns="54297"/>
          <a:lstStyle>
            <a:lvl1pPr marL="0" indent="0">
              <a:buNone/>
              <a:defRPr sz="1700"/>
            </a:lvl1pPr>
            <a:lvl2pPr marL="542971" indent="0">
              <a:buNone/>
              <a:defRPr sz="1400"/>
            </a:lvl2pPr>
            <a:lvl3pPr marL="1085941" indent="0">
              <a:buNone/>
              <a:defRPr sz="1200"/>
            </a:lvl3pPr>
            <a:lvl4pPr marL="1628912" indent="0">
              <a:buNone/>
              <a:defRPr sz="1100"/>
            </a:lvl4pPr>
            <a:lvl5pPr marL="2171883" indent="0">
              <a:buNone/>
              <a:defRPr sz="1100"/>
            </a:lvl5pPr>
            <a:lvl6pPr marL="2714854" indent="0">
              <a:buNone/>
              <a:defRPr sz="1100"/>
            </a:lvl6pPr>
            <a:lvl7pPr marL="3257824" indent="0">
              <a:buNone/>
              <a:defRPr sz="1100"/>
            </a:lvl7pPr>
            <a:lvl8pPr marL="3800795" indent="0">
              <a:buNone/>
              <a:defRPr sz="1100"/>
            </a:lvl8pPr>
            <a:lvl9pPr marL="4343766" indent="0">
              <a:buNone/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192" y="5545137"/>
            <a:ext cx="7316651" cy="654635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192" y="707812"/>
            <a:ext cx="7316651" cy="4752975"/>
          </a:xfrm>
          <a:prstGeom prst="rect">
            <a:avLst/>
          </a:prstGeom>
        </p:spPr>
        <p:txBody>
          <a:bodyPr lIns="108594" tIns="54297" rIns="108594" bIns="54297"/>
          <a:lstStyle>
            <a:lvl1pPr marL="0" indent="0">
              <a:buNone/>
              <a:defRPr sz="3800"/>
            </a:lvl1pPr>
            <a:lvl2pPr marL="542971" indent="0">
              <a:buNone/>
              <a:defRPr sz="3300"/>
            </a:lvl2pPr>
            <a:lvl3pPr marL="1085941" indent="0">
              <a:buNone/>
              <a:defRPr sz="2900"/>
            </a:lvl3pPr>
            <a:lvl4pPr marL="1628912" indent="0">
              <a:buNone/>
              <a:defRPr sz="2400"/>
            </a:lvl4pPr>
            <a:lvl5pPr marL="2171883" indent="0">
              <a:buNone/>
              <a:defRPr sz="2400"/>
            </a:lvl5pPr>
            <a:lvl6pPr marL="2714854" indent="0">
              <a:buNone/>
              <a:defRPr sz="2400"/>
            </a:lvl6pPr>
            <a:lvl7pPr marL="3257824" indent="0">
              <a:buNone/>
              <a:defRPr sz="2400"/>
            </a:lvl7pPr>
            <a:lvl8pPr marL="3800795" indent="0">
              <a:buNone/>
              <a:defRPr sz="2400"/>
            </a:lvl8pPr>
            <a:lvl9pPr marL="4343766" indent="0">
              <a:buNone/>
              <a:defRPr sz="24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192" y="6199772"/>
            <a:ext cx="7316651" cy="929690"/>
          </a:xfrm>
          <a:prstGeom prst="rect">
            <a:avLst/>
          </a:prstGeom>
        </p:spPr>
        <p:txBody>
          <a:bodyPr lIns="108594" tIns="54297" rIns="108594" bIns="54297"/>
          <a:lstStyle>
            <a:lvl1pPr marL="0" indent="0">
              <a:buNone/>
              <a:defRPr sz="1700"/>
            </a:lvl1pPr>
            <a:lvl2pPr marL="542971" indent="0">
              <a:buNone/>
              <a:defRPr sz="1400"/>
            </a:lvl2pPr>
            <a:lvl3pPr marL="1085941" indent="0">
              <a:buNone/>
              <a:defRPr sz="1200"/>
            </a:lvl3pPr>
            <a:lvl4pPr marL="1628912" indent="0">
              <a:buNone/>
              <a:defRPr sz="1100"/>
            </a:lvl4pPr>
            <a:lvl5pPr marL="2171883" indent="0">
              <a:buNone/>
              <a:defRPr sz="1100"/>
            </a:lvl5pPr>
            <a:lvl6pPr marL="2714854" indent="0">
              <a:buNone/>
              <a:defRPr sz="1100"/>
            </a:lvl6pPr>
            <a:lvl7pPr marL="3257824" indent="0">
              <a:buNone/>
              <a:defRPr sz="1100"/>
            </a:lvl7pPr>
            <a:lvl8pPr marL="3800795" indent="0">
              <a:buNone/>
              <a:defRPr sz="1100"/>
            </a:lvl8pPr>
            <a:lvl9pPr marL="4343766" indent="0">
              <a:buNone/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24542" y="300729"/>
            <a:ext cx="10974977" cy="98286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594" tIns="54297" rIns="108594" bIns="54297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pic>
        <p:nvPicPr>
          <p:cNvPr id="3" name="图片 2" descr="1024mooc-logo"/>
          <p:cNvPicPr preferRelativeResize="0"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9564079" y="6783957"/>
            <a:ext cx="1939613" cy="509179"/>
          </a:xfrm>
          <a:prstGeom prst="rect">
            <a:avLst/>
          </a:prstGeom>
          <a:noFill/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4" r:id="rId13"/>
  </p:sldLayoutIdLst>
  <p:transition>
    <p:fade thruBlk="1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hlink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hlink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华文新魏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hlink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华文新魏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hlink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华文新魏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hlink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华文新魏" pitchFamily="2" charset="-122"/>
        </a:defRPr>
      </a:lvl5pPr>
      <a:lvl6pPr marL="542971" algn="l" rtl="0" eaLnBrk="1" fontAlgn="base" hangingPunct="1">
        <a:spcBef>
          <a:spcPct val="0"/>
        </a:spcBef>
        <a:spcAft>
          <a:spcPct val="0"/>
        </a:spcAft>
        <a:defRPr sz="4300">
          <a:solidFill>
            <a:schemeClr val="hlink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华文新魏" pitchFamily="2" charset="-122"/>
        </a:defRPr>
      </a:lvl6pPr>
      <a:lvl7pPr marL="1085941" algn="l" rtl="0" eaLnBrk="1" fontAlgn="base" hangingPunct="1">
        <a:spcBef>
          <a:spcPct val="0"/>
        </a:spcBef>
        <a:spcAft>
          <a:spcPct val="0"/>
        </a:spcAft>
        <a:defRPr sz="4300">
          <a:solidFill>
            <a:schemeClr val="hlink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华文新魏" pitchFamily="2" charset="-122"/>
        </a:defRPr>
      </a:lvl7pPr>
      <a:lvl8pPr marL="1628912" algn="l" rtl="0" eaLnBrk="1" fontAlgn="base" hangingPunct="1">
        <a:spcBef>
          <a:spcPct val="0"/>
        </a:spcBef>
        <a:spcAft>
          <a:spcPct val="0"/>
        </a:spcAft>
        <a:defRPr sz="4300">
          <a:solidFill>
            <a:schemeClr val="hlink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华文新魏" pitchFamily="2" charset="-122"/>
        </a:defRPr>
      </a:lvl8pPr>
      <a:lvl9pPr marL="2171883" algn="l" rtl="0" eaLnBrk="1" fontAlgn="base" hangingPunct="1">
        <a:spcBef>
          <a:spcPct val="0"/>
        </a:spcBef>
        <a:spcAft>
          <a:spcPct val="0"/>
        </a:spcAft>
        <a:defRPr sz="4300">
          <a:solidFill>
            <a:schemeClr val="hlink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华文新魏" pitchFamily="2" charset="-122"/>
        </a:defRPr>
      </a:lvl9pPr>
    </p:titleStyle>
    <p:bodyStyle>
      <a:lvl1pPr marL="407228" indent="-407228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har char="•"/>
        <a:defRPr sz="3800">
          <a:solidFill>
            <a:schemeClr val="tx1"/>
          </a:solidFill>
          <a:latin typeface="+mn-lt"/>
          <a:ea typeface="+mn-ea"/>
          <a:cs typeface="+mn-cs"/>
        </a:defRPr>
      </a:lvl1pPr>
      <a:lvl2pPr marL="882327" indent="-339357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har char="–"/>
        <a:defRPr sz="3300">
          <a:solidFill>
            <a:schemeClr val="tx1"/>
          </a:solidFill>
          <a:latin typeface="+mn-lt"/>
          <a:ea typeface="+mn-ea"/>
        </a:defRPr>
      </a:lvl2pPr>
      <a:lvl3pPr marL="1357427" indent="-271485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har char="•"/>
        <a:defRPr sz="2900">
          <a:solidFill>
            <a:schemeClr val="tx1"/>
          </a:solidFill>
          <a:latin typeface="+mn-lt"/>
          <a:ea typeface="+mn-ea"/>
        </a:defRPr>
      </a:lvl3pPr>
      <a:lvl4pPr marL="1900398" indent="-271485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</a:defRPr>
      </a:lvl4pPr>
      <a:lvl5pPr marL="2443368" indent="-271485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5pPr>
      <a:lvl6pPr marL="2986339" indent="-27148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6pPr>
      <a:lvl7pPr marL="3529310" indent="-27148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7pPr>
      <a:lvl8pPr marL="4072280" indent="-27148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8pPr>
      <a:lvl9pPr marL="4615251" indent="-27148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108594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71" algn="l" defTabSz="108594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941" algn="l" defTabSz="108594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28912" algn="l" defTabSz="108594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883" algn="l" defTabSz="108594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14854" algn="l" defTabSz="108594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57824" algn="l" defTabSz="108594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0795" algn="l" defTabSz="108594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43766" algn="l" defTabSz="108594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7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8.jpe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6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eg"/><Relationship Id="rId3" Type="http://schemas.openxmlformats.org/officeDocument/2006/relationships/image" Target="../media/image96.jpeg"/><Relationship Id="rId7" Type="http://schemas.openxmlformats.org/officeDocument/2006/relationships/image" Target="../media/image9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jpeg"/><Relationship Id="rId5" Type="http://schemas.openxmlformats.org/officeDocument/2006/relationships/image" Target="../media/image48.png"/><Relationship Id="rId4" Type="http://schemas.openxmlformats.org/officeDocument/2006/relationships/image" Target="../media/image97.jpe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4.jpeg"/><Relationship Id="rId4" Type="http://schemas.openxmlformats.org/officeDocument/2006/relationships/image" Target="../media/image103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 24"/>
          <p:cNvSpPr/>
          <p:nvPr/>
        </p:nvSpPr>
        <p:spPr>
          <a:xfrm rot="2700000">
            <a:off x="11815673" y="1861809"/>
            <a:ext cx="781158" cy="781205"/>
          </a:xfrm>
          <a:custGeom>
            <a:avLst/>
            <a:gdLst>
              <a:gd name="connsiteX0" fmla="*/ 0 w 816398"/>
              <a:gd name="connsiteY0" fmla="*/ 0 h 816398"/>
              <a:gd name="connsiteX1" fmla="*/ 816398 w 816398"/>
              <a:gd name="connsiteY1" fmla="*/ 816398 h 816398"/>
              <a:gd name="connsiteX2" fmla="*/ 0 w 816398"/>
              <a:gd name="connsiteY2" fmla="*/ 816398 h 8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6398" h="816398">
                <a:moveTo>
                  <a:pt x="0" y="0"/>
                </a:moveTo>
                <a:lnTo>
                  <a:pt x="816398" y="816398"/>
                </a:lnTo>
                <a:lnTo>
                  <a:pt x="0" y="816398"/>
                </a:lnTo>
                <a:close/>
              </a:path>
            </a:pathLst>
          </a:cu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7492" tIns="43746" rIns="87492" bIns="4374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700" dirty="0"/>
          </a:p>
        </p:txBody>
      </p:sp>
      <p:cxnSp>
        <p:nvCxnSpPr>
          <p:cNvPr id="26" name="直接连接符 25"/>
          <p:cNvCxnSpPr/>
          <p:nvPr/>
        </p:nvCxnSpPr>
        <p:spPr>
          <a:xfrm>
            <a:off x="4772382" y="1154228"/>
            <a:ext cx="1205180" cy="12051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8172383" y="4401496"/>
            <a:ext cx="2884235" cy="2832211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直角三角形 11"/>
          <p:cNvSpPr/>
          <p:nvPr/>
        </p:nvSpPr>
        <p:spPr>
          <a:xfrm>
            <a:off x="9100" y="6011488"/>
            <a:ext cx="1904909" cy="1905403"/>
          </a:xfrm>
          <a:prstGeom prst="rtTriangle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58" tIns="45729" rIns="91458" bIns="45729" rtlCol="0" anchor="ctr"/>
          <a:lstStyle/>
          <a:p>
            <a:pPr algn="ctr"/>
            <a:endParaRPr lang="zh-CN" altLang="en-US" sz="1700" dirty="0"/>
          </a:p>
        </p:txBody>
      </p:sp>
      <p:sp>
        <p:nvSpPr>
          <p:cNvPr id="14" name="直角三角形 13"/>
          <p:cNvSpPr/>
          <p:nvPr/>
        </p:nvSpPr>
        <p:spPr>
          <a:xfrm>
            <a:off x="9099" y="5551348"/>
            <a:ext cx="2365490" cy="2365956"/>
          </a:xfrm>
          <a:prstGeom prst="rtTriangle">
            <a:avLst/>
          </a:prstGeom>
          <a:solidFill>
            <a:srgbClr val="2ECC71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58" tIns="45729" rIns="91458" bIns="45729" rtlCol="0" anchor="ctr"/>
          <a:lstStyle/>
          <a:p>
            <a:pPr algn="ctr"/>
            <a:endParaRPr lang="zh-CN" altLang="en-US" sz="17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937347" y="4601661"/>
            <a:ext cx="4822124" cy="583287"/>
          </a:xfr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algn="ctr"/>
            <a:r>
              <a:rPr kumimoji="1" lang="zh-CN" altLang="en-US" sz="3100" dirty="0">
                <a:solidFill>
                  <a:srgbClr val="2ECC7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邓志东   教授</a:t>
            </a:r>
            <a:r>
              <a:rPr kumimoji="1" lang="en-US" altLang="zh-CN" sz="3100" dirty="0">
                <a:solidFill>
                  <a:srgbClr val="2ECC7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kumimoji="1" lang="zh-CN" altLang="en-US" sz="3100" dirty="0">
                <a:solidFill>
                  <a:srgbClr val="2ECC7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博士生导师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026861" y="5449807"/>
            <a:ext cx="5167070" cy="1477346"/>
          </a:xfrm>
          <a:prstGeom prst="rect">
            <a:avLst/>
          </a:prstGeom>
          <a:noFill/>
        </p:spPr>
        <p:txBody>
          <a:bodyPr wrap="square" lIns="91458" tIns="45729" rIns="91458" bIns="45729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2ECC7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清华大学智能技术与系统国家重点实验室</a:t>
            </a:r>
            <a:r>
              <a:rPr lang="en-US" altLang="zh-CN" sz="2000" dirty="0" smtClean="0">
                <a:solidFill>
                  <a:srgbClr val="2ECC7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/>
            </a:r>
            <a:br>
              <a:rPr lang="en-US" altLang="zh-CN" sz="2000" dirty="0" smtClean="0">
                <a:solidFill>
                  <a:srgbClr val="2ECC7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sz="2000" dirty="0" smtClean="0">
                <a:solidFill>
                  <a:srgbClr val="2ECC7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清华大学计算机科学与技术系</a:t>
            </a:r>
            <a:endParaRPr lang="en-US" altLang="zh-CN" sz="2000" dirty="0" smtClean="0">
              <a:solidFill>
                <a:srgbClr val="2ECC7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2ECC7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清华大学人工智能研究院</a:t>
            </a:r>
            <a:endParaRPr lang="zh-CN" altLang="en-US" sz="2000" dirty="0" smtClean="0">
              <a:solidFill>
                <a:srgbClr val="2ECC7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681763" y="7424105"/>
            <a:ext cx="2449833" cy="353131"/>
          </a:xfrm>
          <a:prstGeom prst="rect">
            <a:avLst/>
          </a:prstGeom>
          <a:noFill/>
        </p:spPr>
        <p:txBody>
          <a:bodyPr wrap="square" lIns="91458" tIns="45729" rIns="91458" bIns="45729" rtlCol="0" anchor="t">
            <a:spAutoFit/>
          </a:bodyPr>
          <a:lstStyle/>
          <a:p>
            <a:r>
              <a:rPr lang="en-US" altLang="zh-CN" sz="1700" dirty="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michael@tsinghua.edu.cn</a:t>
            </a:r>
            <a:endParaRPr lang="zh-CN" altLang="en-US" sz="1700" dirty="0"/>
          </a:p>
        </p:txBody>
      </p:sp>
      <p:sp>
        <p:nvSpPr>
          <p:cNvPr id="22" name="任意多边形 21"/>
          <p:cNvSpPr/>
          <p:nvPr/>
        </p:nvSpPr>
        <p:spPr>
          <a:xfrm rot="2700000">
            <a:off x="10053974" y="2974437"/>
            <a:ext cx="3040123" cy="3040306"/>
          </a:xfrm>
          <a:custGeom>
            <a:avLst/>
            <a:gdLst>
              <a:gd name="connsiteX0" fmla="*/ 0 w 3177271"/>
              <a:gd name="connsiteY0" fmla="*/ 0 h 3177271"/>
              <a:gd name="connsiteX1" fmla="*/ 935918 w 3177271"/>
              <a:gd name="connsiteY1" fmla="*/ 0 h 3177271"/>
              <a:gd name="connsiteX2" fmla="*/ 3177271 w 3177271"/>
              <a:gd name="connsiteY2" fmla="*/ 2241353 h 3177271"/>
              <a:gd name="connsiteX3" fmla="*/ 3177271 w 3177271"/>
              <a:gd name="connsiteY3" fmla="*/ 3177271 h 3177271"/>
              <a:gd name="connsiteX4" fmla="*/ 0 w 3177271"/>
              <a:gd name="connsiteY4" fmla="*/ 3177271 h 317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7271" h="3177271">
                <a:moveTo>
                  <a:pt x="0" y="0"/>
                </a:moveTo>
                <a:lnTo>
                  <a:pt x="935918" y="0"/>
                </a:lnTo>
                <a:lnTo>
                  <a:pt x="3177271" y="2241353"/>
                </a:lnTo>
                <a:lnTo>
                  <a:pt x="3177271" y="3177271"/>
                </a:lnTo>
                <a:lnTo>
                  <a:pt x="0" y="3177271"/>
                </a:lnTo>
                <a:close/>
              </a:path>
            </a:pathLst>
          </a:custGeom>
          <a:blipFill dpi="0" rotWithShape="1">
            <a:blip r:embed="rId3" cstate="print">
              <a:alphaModFix amt="90000"/>
              <a:grayscl/>
            </a:blip>
            <a:srcRect/>
            <a:stretch>
              <a:fillRect l="-49000" t="1000" r="-63000" b="-8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7492" tIns="43746" rIns="87492" bIns="4374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700" dirty="0"/>
          </a:p>
        </p:txBody>
      </p:sp>
      <p:sp>
        <p:nvSpPr>
          <p:cNvPr id="23" name="任意多边形 22"/>
          <p:cNvSpPr/>
          <p:nvPr/>
        </p:nvSpPr>
        <p:spPr>
          <a:xfrm rot="2700000">
            <a:off x="11815673" y="6411225"/>
            <a:ext cx="781158" cy="781205"/>
          </a:xfrm>
          <a:custGeom>
            <a:avLst/>
            <a:gdLst>
              <a:gd name="connsiteX0" fmla="*/ 0 w 816398"/>
              <a:gd name="connsiteY0" fmla="*/ 0 h 816398"/>
              <a:gd name="connsiteX1" fmla="*/ 816398 w 816398"/>
              <a:gd name="connsiteY1" fmla="*/ 816398 h 816398"/>
              <a:gd name="connsiteX2" fmla="*/ 0 w 816398"/>
              <a:gd name="connsiteY2" fmla="*/ 816398 h 8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6398" h="816398">
                <a:moveTo>
                  <a:pt x="0" y="0"/>
                </a:moveTo>
                <a:lnTo>
                  <a:pt x="816398" y="816398"/>
                </a:lnTo>
                <a:lnTo>
                  <a:pt x="0" y="816398"/>
                </a:lnTo>
                <a:close/>
              </a:path>
            </a:pathLst>
          </a:cu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7492" tIns="43746" rIns="87492" bIns="4374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700" dirty="0"/>
          </a:p>
        </p:txBody>
      </p:sp>
      <p:sp>
        <p:nvSpPr>
          <p:cNvPr id="31" name="矩形 30"/>
          <p:cNvSpPr>
            <a:spLocks noChangeAspect="1"/>
          </p:cNvSpPr>
          <p:nvPr/>
        </p:nvSpPr>
        <p:spPr>
          <a:xfrm rot="2700000">
            <a:off x="7663577" y="732077"/>
            <a:ext cx="3040123" cy="3040306"/>
          </a:xfrm>
          <a:prstGeom prst="rect">
            <a:avLst/>
          </a:prstGeom>
          <a:blipFill dpi="0" rotWithShape="1">
            <a:blip r:embed="rId4" cstate="print">
              <a:grayscl/>
            </a:blip>
            <a:srcRect/>
            <a:tile tx="317500" ty="120650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7492" tIns="43746" rIns="87492" bIns="43746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700" dirty="0"/>
              <a:t>                                   </a:t>
            </a:r>
          </a:p>
        </p:txBody>
      </p:sp>
      <p:sp>
        <p:nvSpPr>
          <p:cNvPr id="32" name="任意多边形 31"/>
          <p:cNvSpPr/>
          <p:nvPr/>
        </p:nvSpPr>
        <p:spPr>
          <a:xfrm rot="2700000">
            <a:off x="9663415" y="-613322"/>
            <a:ext cx="3040123" cy="2013677"/>
          </a:xfrm>
          <a:custGeom>
            <a:avLst/>
            <a:gdLst>
              <a:gd name="connsiteX0" fmla="*/ 1 w 3177271"/>
              <a:gd name="connsiteY0" fmla="*/ 2050510 h 2104393"/>
              <a:gd name="connsiteX1" fmla="*/ 2050512 w 3177271"/>
              <a:gd name="connsiteY1" fmla="*/ 0 h 2104393"/>
              <a:gd name="connsiteX2" fmla="*/ 3177271 w 3177271"/>
              <a:gd name="connsiteY2" fmla="*/ 1126759 h 2104393"/>
              <a:gd name="connsiteX3" fmla="*/ 3177271 w 3177271"/>
              <a:gd name="connsiteY3" fmla="*/ 2104393 h 2104393"/>
              <a:gd name="connsiteX4" fmla="*/ 0 w 3177271"/>
              <a:gd name="connsiteY4" fmla="*/ 2104393 h 2104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7271" h="2104393">
                <a:moveTo>
                  <a:pt x="1" y="2050510"/>
                </a:moveTo>
                <a:lnTo>
                  <a:pt x="2050512" y="0"/>
                </a:lnTo>
                <a:lnTo>
                  <a:pt x="3177271" y="1126759"/>
                </a:lnTo>
                <a:lnTo>
                  <a:pt x="3177271" y="2104393"/>
                </a:lnTo>
                <a:lnTo>
                  <a:pt x="0" y="2104393"/>
                </a:lnTo>
                <a:close/>
              </a:path>
            </a:pathLst>
          </a:custGeom>
          <a:blipFill dpi="0" rotWithShape="1">
            <a:blip r:embed="rId5" cstate="print">
              <a:grayscl/>
            </a:blip>
            <a:srcRect/>
            <a:stretch>
              <a:fillRect l="-23000" t="1000" r="-63000" b="-8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7492" tIns="43746" rIns="87492" bIns="4374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700" dirty="0"/>
          </a:p>
        </p:txBody>
      </p:sp>
      <p:sp>
        <p:nvSpPr>
          <p:cNvPr id="33" name="任意多边形 32"/>
          <p:cNvSpPr/>
          <p:nvPr/>
        </p:nvSpPr>
        <p:spPr>
          <a:xfrm rot="2700000">
            <a:off x="5561193" y="-1513479"/>
            <a:ext cx="3040123" cy="3040306"/>
          </a:xfrm>
          <a:custGeom>
            <a:avLst/>
            <a:gdLst>
              <a:gd name="connsiteX0" fmla="*/ 0 w 3177271"/>
              <a:gd name="connsiteY0" fmla="*/ 3166723 h 3177271"/>
              <a:gd name="connsiteX1" fmla="*/ 3166723 w 3177271"/>
              <a:gd name="connsiteY1" fmla="*/ 0 h 3177271"/>
              <a:gd name="connsiteX2" fmla="*/ 3177271 w 3177271"/>
              <a:gd name="connsiteY2" fmla="*/ 0 h 3177271"/>
              <a:gd name="connsiteX3" fmla="*/ 3177271 w 3177271"/>
              <a:gd name="connsiteY3" fmla="*/ 3177271 h 3177271"/>
              <a:gd name="connsiteX4" fmla="*/ 0 w 3177271"/>
              <a:gd name="connsiteY4" fmla="*/ 3177271 h 317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7271" h="3177271">
                <a:moveTo>
                  <a:pt x="0" y="3166723"/>
                </a:moveTo>
                <a:lnTo>
                  <a:pt x="3166723" y="0"/>
                </a:lnTo>
                <a:lnTo>
                  <a:pt x="3177271" y="0"/>
                </a:lnTo>
                <a:lnTo>
                  <a:pt x="3177271" y="3177271"/>
                </a:lnTo>
                <a:lnTo>
                  <a:pt x="0" y="3177271"/>
                </a:lnTo>
                <a:close/>
              </a:path>
            </a:pathLst>
          </a:cu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7492" tIns="43746" rIns="87492" bIns="43746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700" dirty="0"/>
              <a:t> </a:t>
            </a:r>
          </a:p>
        </p:txBody>
      </p:sp>
      <p:sp>
        <p:nvSpPr>
          <p:cNvPr id="34" name="直角三角形 33"/>
          <p:cNvSpPr/>
          <p:nvPr/>
        </p:nvSpPr>
        <p:spPr>
          <a:xfrm>
            <a:off x="8857" y="4780743"/>
            <a:ext cx="3207585" cy="3136258"/>
          </a:xfrm>
          <a:prstGeom prst="rtTriangle">
            <a:avLst/>
          </a:prstGeom>
          <a:solidFill>
            <a:srgbClr val="2ECC71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58" tIns="45729" rIns="91458" bIns="45729" rtlCol="0" anchor="ctr"/>
          <a:lstStyle/>
          <a:p>
            <a:pPr algn="ctr"/>
            <a:endParaRPr lang="zh-CN" altLang="en-US" sz="1700" dirty="0"/>
          </a:p>
        </p:txBody>
      </p:sp>
      <p:sp>
        <p:nvSpPr>
          <p:cNvPr id="16" name="标题 1"/>
          <p:cNvSpPr>
            <a:spLocks noGrp="1"/>
          </p:cNvSpPr>
          <p:nvPr/>
        </p:nvSpPr>
        <p:spPr>
          <a:xfrm>
            <a:off x="695471" y="1777226"/>
            <a:ext cx="10354466" cy="1578926"/>
          </a:xfrm>
          <a:prstGeom prst="rect">
            <a:avLst/>
          </a:prstGeom>
        </p:spPr>
        <p:txBody>
          <a:bodyPr vert="horz" lIns="87492" tIns="43746" rIns="87492" bIns="43746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100000"/>
              </a:lnSpc>
            </a:pPr>
            <a:endParaRPr lang="zh-CN" altLang="en-US" sz="6300" b="1" dirty="0">
              <a:solidFill>
                <a:srgbClr val="2ECC7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713211" y="2893718"/>
            <a:ext cx="7133571" cy="1224136"/>
          </a:xfrm>
          <a:prstGeom prst="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58" tIns="45729" rIns="91458" bIns="45729" rtlCol="0" anchor="ctr"/>
          <a:lstStyle/>
          <a:p>
            <a:pPr algn="ctr"/>
            <a:endParaRPr lang="zh-CN" altLang="en-US" sz="1700" dirty="0"/>
          </a:p>
        </p:txBody>
      </p:sp>
      <p:sp>
        <p:nvSpPr>
          <p:cNvPr id="24" name="标题 1"/>
          <p:cNvSpPr txBox="1">
            <a:spLocks/>
          </p:cNvSpPr>
          <p:nvPr/>
        </p:nvSpPr>
        <p:spPr bwMode="auto">
          <a:xfrm>
            <a:off x="3006022" y="2715947"/>
            <a:ext cx="6621768" cy="160490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594" tIns="54297" rIns="108594" bIns="54297" numCol="1" anchor="ctr" anchorCtr="0" compatLnSpc="1">
            <a:normAutofit fontScale="975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ea"/>
                <a:ea typeface="+mj-ea"/>
                <a:cs typeface="+mj-cs"/>
              </a:rPr>
              <a:t>深度卷积神经网络</a:t>
            </a:r>
            <a:endParaRPr kumimoji="0" lang="zh-CN" altLang="zh-CN" sz="5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95020" y="7273180"/>
            <a:ext cx="32960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2"/>
                </a:solidFill>
                <a:latin typeface="Comic Sans MS" pitchFamily="66" charset="0"/>
                <a:ea typeface="仿宋_GB2312" pitchFamily="49" charset="-122"/>
              </a:rPr>
              <a:t>清华大学</a:t>
            </a:r>
            <a:r>
              <a:rPr lang="zh-CN" altLang="en-US" sz="2400" b="1" dirty="0" smtClean="0">
                <a:solidFill>
                  <a:schemeClr val="bg2"/>
                </a:solidFill>
                <a:latin typeface="Comic Sans MS" pitchFamily="66" charset="0"/>
                <a:ea typeface="黑体" pitchFamily="2" charset="-122"/>
              </a:rPr>
              <a:t> </a:t>
            </a:r>
            <a:r>
              <a:rPr lang="zh-CN" altLang="en-US" sz="2400" b="1" dirty="0" smtClean="0">
                <a:solidFill>
                  <a:schemeClr val="bg2"/>
                </a:solidFill>
                <a:latin typeface="Comic Sans MS" pitchFamily="66" charset="0"/>
                <a:ea typeface="黑体" pitchFamily="2" charset="-122"/>
                <a:sym typeface="Symbol" pitchFamily="18" charset="2"/>
              </a:rPr>
              <a:t> </a:t>
            </a:r>
            <a:r>
              <a:rPr lang="en-US" altLang="zh-CN" sz="2400" b="1" dirty="0" smtClean="0">
                <a:solidFill>
                  <a:schemeClr val="bg2"/>
                </a:solidFill>
                <a:latin typeface="Comic Sans MS" pitchFamily="66" charset="0"/>
                <a:ea typeface="黑体" pitchFamily="2" charset="-122"/>
                <a:sym typeface="Symbol" pitchFamily="18" charset="2"/>
              </a:rPr>
              <a:t>2018</a:t>
            </a:r>
            <a:r>
              <a:rPr lang="zh-CN" altLang="en-US" sz="2400" b="1" dirty="0">
                <a:solidFill>
                  <a:schemeClr val="bg2"/>
                </a:solidFill>
                <a:latin typeface="Comic Sans MS" pitchFamily="66" charset="0"/>
                <a:ea typeface="黑体" pitchFamily="2" charset="-122"/>
                <a:sym typeface="Symbol" pitchFamily="18" charset="2"/>
              </a:rPr>
              <a:t>秋</a:t>
            </a:r>
            <a:r>
              <a:rPr lang="zh-CN" altLang="en-US" sz="2400" b="1" dirty="0" smtClean="0">
                <a:solidFill>
                  <a:schemeClr val="bg2"/>
                </a:solidFill>
                <a:latin typeface="Comic Sans MS" pitchFamily="66" charset="0"/>
                <a:ea typeface="黑体" pitchFamily="2" charset="-122"/>
                <a:sym typeface="Symbol" pitchFamily="18" charset="2"/>
              </a:rPr>
              <a:t>季</a:t>
            </a:r>
            <a:endParaRPr lang="zh-CN" altLang="en-US" sz="2400" dirty="0"/>
          </a:p>
        </p:txBody>
      </p:sp>
      <p:pic>
        <p:nvPicPr>
          <p:cNvPr id="23554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  <p:sp>
        <p:nvSpPr>
          <p:cNvPr id="28" name="矩形 27"/>
          <p:cNvSpPr/>
          <p:nvPr/>
        </p:nvSpPr>
        <p:spPr>
          <a:xfrm>
            <a:off x="480963" y="576436"/>
            <a:ext cx="60486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rgbClr val="B50C00"/>
                </a:solidFill>
                <a:latin typeface="+mj-ea"/>
                <a:ea typeface="+mj-ea"/>
              </a:rPr>
              <a:t>人工智能及其</a:t>
            </a:r>
            <a:r>
              <a:rPr lang="zh-CN" altLang="en-US" sz="2800" b="1" dirty="0" smtClean="0">
                <a:solidFill>
                  <a:srgbClr val="B50C00"/>
                </a:solidFill>
                <a:latin typeface="+mj-ea"/>
                <a:ea typeface="+mj-ea"/>
              </a:rPr>
              <a:t>在计算生物学中</a:t>
            </a:r>
            <a:r>
              <a:rPr lang="zh-CN" altLang="en-US" sz="2800" b="1" dirty="0" smtClean="0">
                <a:solidFill>
                  <a:srgbClr val="B50C00"/>
                </a:solidFill>
                <a:latin typeface="+mj-ea"/>
                <a:ea typeface="+mj-ea"/>
              </a:rPr>
              <a:t>的应用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内容占位符 2"/>
          <p:cNvSpPr>
            <a:spLocks noGrp="1"/>
          </p:cNvSpPr>
          <p:nvPr>
            <p:ph idx="1"/>
          </p:nvPr>
        </p:nvSpPr>
        <p:spPr>
          <a:xfrm>
            <a:off x="934100" y="1842417"/>
            <a:ext cx="4155375" cy="673234"/>
          </a:xfrm>
        </p:spPr>
        <p:txBody>
          <a:bodyPr/>
          <a:lstStyle/>
          <a:p>
            <a:pPr marL="990798" indent="-990798">
              <a:lnSpc>
                <a:spcPct val="130000"/>
              </a:lnSpc>
              <a:spcBef>
                <a:spcPct val="15000"/>
              </a:spcBef>
              <a:buNone/>
              <a:defRPr/>
            </a:pP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深度神经网络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发展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历程：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930542" y="2677733"/>
            <a:ext cx="7926864" cy="489366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58" tIns="45729" rIns="91458" bIns="45729">
            <a:spAutoFit/>
          </a:bodyPr>
          <a:lstStyle/>
          <a:p>
            <a:pPr algn="l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MP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模型 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McCulloch and Pitts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, 1943)</a:t>
            </a:r>
          </a:p>
          <a:p>
            <a:pPr algn="l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</a:t>
            </a:r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Perceptron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感知机 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(Rosenblatt, 1957) </a:t>
            </a:r>
          </a:p>
          <a:p>
            <a:pPr marL="0" lvl="1" indent="355600">
              <a:spcBef>
                <a:spcPct val="50000"/>
              </a:spcBef>
              <a:buFontTx/>
              <a:buChar char="•"/>
            </a:pPr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Cognitron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(Fukushima, 1975)</a:t>
            </a:r>
          </a:p>
          <a:p>
            <a:pPr algn="l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</a:t>
            </a:r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NeoCognitron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(Fukushima, 1980)</a:t>
            </a:r>
          </a:p>
          <a:p>
            <a:pPr algn="l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BP (</a:t>
            </a:r>
            <a:r>
              <a:rPr lang="en-US" altLang="zh-CN" sz="2400" dirty="0" err="1" smtClean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Rumelhart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, Hinton, </a:t>
            </a:r>
            <a:r>
              <a:rPr lang="en-US" altLang="zh-CN" sz="2400" i="1" dirty="0" smtClean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et al.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, 1986) 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</a:t>
            </a:r>
            <a:r>
              <a:rPr lang="en-US" altLang="zh-CN" sz="2400" dirty="0" err="1" smtClean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NeoCognitron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with BP (</a:t>
            </a:r>
            <a:r>
              <a:rPr lang="en-US" altLang="zh-CN" sz="2400" dirty="0" err="1" smtClean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LeCun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, </a:t>
            </a:r>
            <a:r>
              <a:rPr lang="en-US" altLang="zh-CN" sz="2400" i="1" dirty="0" smtClean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et al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., 1989)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240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CNN (</a:t>
            </a:r>
            <a:r>
              <a:rPr lang="en-US" altLang="zh-CN" sz="2400" dirty="0" err="1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LeCun</a:t>
            </a:r>
            <a:r>
              <a:rPr lang="en-US" altLang="zh-CN" sz="240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and </a:t>
            </a:r>
            <a:r>
              <a:rPr lang="en-US" altLang="zh-CN" sz="2400" dirty="0" err="1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Bengio</a:t>
            </a:r>
            <a:r>
              <a:rPr lang="en-US" altLang="zh-CN" sz="240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, 1995)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240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LSTM (</a:t>
            </a:r>
            <a:r>
              <a:rPr lang="en-US" altLang="zh-CN" sz="2400" dirty="0" err="1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Hochreiter</a:t>
            </a:r>
            <a:r>
              <a:rPr lang="en-US" altLang="zh-CN" sz="240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and </a:t>
            </a:r>
            <a:r>
              <a:rPr lang="en-US" altLang="zh-CN" sz="2400" dirty="0" err="1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Schmidhuber</a:t>
            </a:r>
            <a:r>
              <a:rPr lang="en-US" altLang="zh-CN" sz="240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, 1997)   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</a:t>
            </a:r>
            <a:r>
              <a:rPr lang="en-US" altLang="zh-CN" sz="2400" dirty="0" err="1" smtClean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LeNet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(LeCun, </a:t>
            </a:r>
            <a:r>
              <a:rPr lang="en-US" altLang="zh-CN" sz="2400" i="1" dirty="0" smtClean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et al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., 1998)</a:t>
            </a:r>
            <a:endParaRPr lang="en-US" altLang="zh-CN" sz="2400" dirty="0" smtClean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 descr="imag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21923" y="5209409"/>
            <a:ext cx="2473334" cy="1415699"/>
          </a:xfrm>
          <a:prstGeom prst="rect">
            <a:avLst/>
          </a:prstGeom>
        </p:spPr>
      </p:pic>
      <p:sp>
        <p:nvSpPr>
          <p:cNvPr id="11" name="内容占位符 2"/>
          <p:cNvSpPr txBox="1"/>
          <p:nvPr/>
        </p:nvSpPr>
        <p:spPr>
          <a:xfrm>
            <a:off x="950842" y="1008091"/>
            <a:ext cx="5218753" cy="648465"/>
          </a:xfrm>
          <a:prstGeom prst="rect">
            <a:avLst/>
          </a:prstGeom>
        </p:spPr>
        <p:txBody>
          <a:bodyPr lIns="91458" tIns="45729" rIns="91458" bIns="45729"/>
          <a:lstStyle/>
          <a:p>
            <a:pPr marL="990798" indent="-990798" defTabSz="914583">
              <a:spcBef>
                <a:spcPts val="0"/>
              </a:spcBef>
              <a:defRPr/>
            </a:pPr>
            <a:r>
              <a:rPr lang="en-US" altLang="zh-CN" sz="38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1</a:t>
            </a:r>
            <a:r>
              <a:rPr lang="zh-CN" altLang="en-US" sz="38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、</a:t>
            </a:r>
            <a:r>
              <a:rPr lang="en-US" altLang="zh-CN" sz="38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D</a:t>
            </a:r>
            <a:r>
              <a:rPr lang="en-US" altLang="zh-CN" sz="36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CNN</a:t>
            </a:r>
            <a:r>
              <a:rPr lang="zh-CN" altLang="zh-CN" sz="36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发展历程</a:t>
            </a:r>
            <a:endParaRPr lang="en-US" altLang="zh-CN" sz="3600" kern="0" dirty="0" smtClean="0">
              <a:solidFill>
                <a:srgbClr val="42BC6F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990798" indent="-990798" defTabSz="914583">
              <a:lnSpc>
                <a:spcPct val="130000"/>
              </a:lnSpc>
              <a:spcBef>
                <a:spcPct val="15000"/>
              </a:spcBef>
              <a:defRPr/>
            </a:pPr>
            <a:endParaRPr lang="en-US" altLang="zh-CN" sz="4000" b="1" kern="0" dirty="0" smtClean="0">
              <a:solidFill>
                <a:srgbClr val="00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</a:endParaRPr>
          </a:p>
        </p:txBody>
      </p:sp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50628" y="1344070"/>
            <a:ext cx="2419010" cy="310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矩形 12"/>
          <p:cNvSpPr/>
          <p:nvPr/>
        </p:nvSpPr>
        <p:spPr>
          <a:xfrm>
            <a:off x="9462803" y="4523825"/>
            <a:ext cx="1963376" cy="386653"/>
          </a:xfrm>
          <a:prstGeom prst="rect">
            <a:avLst/>
          </a:prstGeom>
        </p:spPr>
        <p:txBody>
          <a:bodyPr wrap="none" lIns="108594" tIns="54297" rIns="108594" bIns="54297">
            <a:spAutoFit/>
          </a:bodyPr>
          <a:lstStyle/>
          <a:p>
            <a:r>
              <a:rPr lang="en-US" altLang="zh-CN" b="1" dirty="0" smtClean="0">
                <a:solidFill>
                  <a:srgbClr val="42BC6F"/>
                </a:solidFill>
              </a:rPr>
              <a:t>Geoffrey Hinton</a:t>
            </a:r>
          </a:p>
        </p:txBody>
      </p:sp>
      <p:pic>
        <p:nvPicPr>
          <p:cNvPr id="8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931153" y="2019705"/>
            <a:ext cx="9511601" cy="489366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58" tIns="45729" rIns="91458" bIns="45729">
            <a:spAutoFit/>
          </a:bodyPr>
          <a:lstStyle/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Boltzmann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机及高阶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Boltzmann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机 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(Hinton, 1984, 1985)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240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Deep Belief Network/DBN (Hinton, </a:t>
            </a:r>
            <a:r>
              <a:rPr lang="en-US" altLang="zh-CN" sz="2400" i="1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et al</a:t>
            </a:r>
            <a:r>
              <a:rPr lang="en-US" altLang="zh-CN" sz="240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., 2006) 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240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  Deep Auto-encoder (</a:t>
            </a:r>
            <a:r>
              <a:rPr lang="en-US" altLang="zh-CN" sz="2400" dirty="0" err="1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Ranzato</a:t>
            </a:r>
            <a:r>
              <a:rPr lang="en-US" altLang="zh-CN" sz="240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en-US" altLang="zh-CN" sz="2400" i="1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et al</a:t>
            </a:r>
            <a:r>
              <a:rPr lang="en-US" altLang="zh-CN" sz="240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. 2006)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24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en-US" altLang="zh-CN" sz="2400" dirty="0" err="1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DropOut</a:t>
            </a:r>
            <a:r>
              <a:rPr lang="zh-CN" altLang="en-US" sz="24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4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(Hinton, </a:t>
            </a:r>
            <a:r>
              <a:rPr lang="en-US" altLang="zh-CN" sz="2400" i="1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et al</a:t>
            </a:r>
            <a:r>
              <a:rPr lang="en-US" altLang="zh-CN" sz="24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., 2012)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24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en-US" altLang="zh-CN" sz="2400" dirty="0" err="1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AlexNet</a:t>
            </a:r>
            <a:r>
              <a:rPr lang="en-US" altLang="zh-CN" sz="240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 (</a:t>
            </a:r>
            <a:r>
              <a:rPr lang="en-US" altLang="zh-CN" sz="2400" dirty="0" err="1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Krizhevsky</a:t>
            </a:r>
            <a:r>
              <a:rPr lang="en-US" altLang="zh-CN" sz="240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en-US" altLang="zh-CN" sz="2400" dirty="0" err="1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Sutskever</a:t>
            </a:r>
            <a:r>
              <a:rPr lang="en-US" altLang="zh-CN" sz="240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 , and Hinton, 2012) </a:t>
            </a:r>
            <a:endParaRPr lang="en-US" altLang="zh-CN" sz="2400" dirty="0" smtClean="0">
              <a:solidFill>
                <a:srgbClr val="595959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24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  GRU</a:t>
            </a:r>
            <a:r>
              <a:rPr lang="zh-CN" altLang="en-US" sz="24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4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(Cho, </a:t>
            </a:r>
            <a:r>
              <a:rPr lang="en-US" altLang="zh-CN" sz="2400" i="1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et al</a:t>
            </a:r>
            <a:r>
              <a:rPr lang="en-US" altLang="zh-CN" sz="24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., 2014)  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24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  NIN (Lin, </a:t>
            </a:r>
            <a:r>
              <a:rPr lang="en-US" altLang="zh-CN" sz="2400" i="1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et al</a:t>
            </a:r>
            <a:r>
              <a:rPr lang="en-US" altLang="zh-CN" sz="24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., 2014)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24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  VGG (</a:t>
            </a:r>
            <a:r>
              <a:rPr lang="en-US" altLang="zh-CN" sz="2400" dirty="0" err="1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Simonyan</a:t>
            </a:r>
            <a:r>
              <a:rPr lang="en-US" altLang="zh-CN" sz="24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 and </a:t>
            </a:r>
            <a:r>
              <a:rPr lang="en-US" altLang="zh-CN" sz="2400" dirty="0" err="1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Zisserman</a:t>
            </a:r>
            <a:r>
              <a:rPr lang="en-US" altLang="zh-CN" sz="24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, 2014)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24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  Inception (</a:t>
            </a:r>
            <a:r>
              <a:rPr lang="en-US" altLang="zh-CN" sz="2400" dirty="0" err="1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Szegedy</a:t>
            </a:r>
            <a:r>
              <a:rPr lang="en-US" altLang="zh-CN" sz="24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en-US" altLang="zh-CN" sz="2400" i="1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et al</a:t>
            </a:r>
            <a:r>
              <a:rPr lang="en-US" altLang="zh-CN" sz="24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., 2015)</a:t>
            </a:r>
          </a:p>
        </p:txBody>
      </p:sp>
      <p:sp>
        <p:nvSpPr>
          <p:cNvPr id="6" name="内容占位符 2"/>
          <p:cNvSpPr txBox="1"/>
          <p:nvPr/>
        </p:nvSpPr>
        <p:spPr>
          <a:xfrm>
            <a:off x="950842" y="1008091"/>
            <a:ext cx="5218753" cy="648465"/>
          </a:xfrm>
          <a:prstGeom prst="rect">
            <a:avLst/>
          </a:prstGeom>
        </p:spPr>
        <p:txBody>
          <a:bodyPr lIns="91458" tIns="45729" rIns="91458" bIns="45729"/>
          <a:lstStyle/>
          <a:p>
            <a:pPr marL="990798" indent="-990798" defTabSz="914583">
              <a:spcBef>
                <a:spcPts val="0"/>
              </a:spcBef>
              <a:defRPr/>
            </a:pPr>
            <a:r>
              <a:rPr lang="en-US" altLang="zh-CN" sz="38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1</a:t>
            </a:r>
            <a:r>
              <a:rPr lang="zh-CN" altLang="en-US" sz="38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、</a:t>
            </a:r>
            <a:r>
              <a:rPr lang="en-US" altLang="zh-CN" sz="38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D</a:t>
            </a:r>
            <a:r>
              <a:rPr lang="en-US" altLang="zh-CN" sz="36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CNN</a:t>
            </a:r>
            <a:r>
              <a:rPr lang="zh-CN" altLang="zh-CN" sz="36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发展历程</a:t>
            </a:r>
            <a:endParaRPr lang="en-US" altLang="zh-CN" sz="3600" kern="0" dirty="0" smtClean="0">
              <a:solidFill>
                <a:srgbClr val="42BC6F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990798" indent="-990798" defTabSz="914583">
              <a:lnSpc>
                <a:spcPct val="130000"/>
              </a:lnSpc>
              <a:spcBef>
                <a:spcPct val="15000"/>
              </a:spcBef>
              <a:defRPr/>
            </a:pPr>
            <a:endParaRPr lang="en-US" altLang="zh-CN" sz="4000" b="1" kern="0" dirty="0" smtClean="0">
              <a:solidFill>
                <a:srgbClr val="00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</a:endParaRPr>
          </a:p>
        </p:txBody>
      </p:sp>
      <p:pic>
        <p:nvPicPr>
          <p:cNvPr id="5" name="Picture 1" descr="D:\talks\2016清华大数据下的人工智能\photos\AI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7787" y="4824908"/>
            <a:ext cx="2987202" cy="1872208"/>
          </a:xfrm>
          <a:prstGeom prst="rect">
            <a:avLst/>
          </a:prstGeom>
          <a:noFill/>
        </p:spPr>
      </p:pic>
      <p:pic>
        <p:nvPicPr>
          <p:cNvPr id="7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859379" y="1886329"/>
            <a:ext cx="9511601" cy="203134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58" tIns="45729" rIns="91458" bIns="45729">
            <a:spAutoFit/>
          </a:bodyPr>
          <a:lstStyle/>
          <a:p>
            <a:pPr>
              <a:spcBef>
                <a:spcPts val="1200"/>
              </a:spcBef>
              <a:buFontTx/>
              <a:buChar char="•"/>
            </a:pP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 GoogLeNet (Szegedy, </a:t>
            </a:r>
            <a:r>
              <a:rPr lang="en-US" altLang="zh-CN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et al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., 2015)</a:t>
            </a:r>
          </a:p>
          <a:p>
            <a:pPr>
              <a:spcBef>
                <a:spcPts val="1200"/>
              </a:spcBef>
              <a:buFontTx/>
              <a:buChar char="•"/>
            </a:pP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 Batch Normalization (</a:t>
            </a:r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Ioffe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and Szegedy, 2015)</a:t>
            </a:r>
          </a:p>
          <a:p>
            <a:pPr>
              <a:spcBef>
                <a:spcPts val="1200"/>
              </a:spcBef>
              <a:buFontTx/>
              <a:buChar char="•"/>
            </a:pP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 ResNet (He, </a:t>
            </a:r>
            <a:r>
              <a:rPr lang="en-US" altLang="zh-CN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et al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., 2015)</a:t>
            </a:r>
          </a:p>
          <a:p>
            <a:pPr>
              <a:spcBef>
                <a:spcPts val="1200"/>
              </a:spcBef>
              <a:buFontTx/>
              <a:buChar char="•"/>
            </a:pP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 </a:t>
            </a:r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DenseNet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(Huang, </a:t>
            </a:r>
            <a:r>
              <a:rPr lang="en-US" altLang="zh-CN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et al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., 2016)</a:t>
            </a:r>
          </a:p>
        </p:txBody>
      </p:sp>
      <p:pic>
        <p:nvPicPr>
          <p:cNvPr id="9" name="Picture 1" descr="D:\talks\2016亚太智能网联汽车国际峰会\资料\dp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53571" y="4320852"/>
            <a:ext cx="4132546" cy="2304256"/>
          </a:xfrm>
          <a:prstGeom prst="rect">
            <a:avLst/>
          </a:prstGeom>
          <a:noFill/>
        </p:spPr>
      </p:pic>
      <p:sp>
        <p:nvSpPr>
          <p:cNvPr id="6" name="内容占位符 2"/>
          <p:cNvSpPr txBox="1"/>
          <p:nvPr/>
        </p:nvSpPr>
        <p:spPr>
          <a:xfrm>
            <a:off x="552971" y="1080492"/>
            <a:ext cx="5218753" cy="648465"/>
          </a:xfrm>
          <a:prstGeom prst="rect">
            <a:avLst/>
          </a:prstGeom>
        </p:spPr>
        <p:txBody>
          <a:bodyPr lIns="91458" tIns="45729" rIns="91458" bIns="45729"/>
          <a:lstStyle/>
          <a:p>
            <a:pPr marL="990798" indent="-990798" defTabSz="914583">
              <a:spcBef>
                <a:spcPts val="0"/>
              </a:spcBef>
              <a:defRPr/>
            </a:pPr>
            <a:r>
              <a:rPr lang="en-US" altLang="zh-CN" sz="38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1</a:t>
            </a:r>
            <a:r>
              <a:rPr lang="zh-CN" altLang="en-US" sz="38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、</a:t>
            </a:r>
            <a:r>
              <a:rPr lang="en-US" altLang="zh-CN" sz="38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D</a:t>
            </a:r>
            <a:r>
              <a:rPr lang="en-US" altLang="zh-CN" sz="36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CNN</a:t>
            </a:r>
            <a:r>
              <a:rPr lang="zh-CN" altLang="zh-CN" sz="36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发展历程</a:t>
            </a:r>
            <a:endParaRPr lang="en-US" altLang="zh-CN" sz="3600" kern="0" dirty="0" smtClean="0">
              <a:solidFill>
                <a:srgbClr val="42BC6F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990798" indent="-990798" defTabSz="914583">
              <a:lnSpc>
                <a:spcPct val="130000"/>
              </a:lnSpc>
              <a:spcBef>
                <a:spcPct val="15000"/>
              </a:spcBef>
              <a:defRPr/>
            </a:pPr>
            <a:endParaRPr lang="en-US" altLang="zh-CN" sz="4000" b="1" kern="0" dirty="0" smtClean="0">
              <a:solidFill>
                <a:srgbClr val="00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7147" y="4320852"/>
            <a:ext cx="2963046" cy="2286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1057027" y="3528764"/>
            <a:ext cx="5976664" cy="4020769"/>
          </a:xfrm>
          <a:prstGeom prst="rect">
            <a:avLst/>
          </a:prstGeom>
        </p:spPr>
        <p:txBody>
          <a:bodyPr lIns="108594" tIns="54297" rIns="108594" bIns="54297"/>
          <a:lstStyle/>
          <a:p>
            <a:pPr algn="l" eaLnBrk="0" hangingPunct="0">
              <a:lnSpc>
                <a:spcPct val="130000"/>
              </a:lnSpc>
              <a:defRPr/>
            </a:pPr>
            <a:r>
              <a:rPr lang="en-US" altLang="zh-CN" sz="2800" b="1" kern="0" dirty="0" err="1" smtClean="0">
                <a:solidFill>
                  <a:srgbClr val="42BC6F"/>
                </a:solidFill>
                <a:latin typeface="Arial Unicode MS" panose="020B0604020202020204" charset="-122"/>
                <a:ea typeface="Arial Unicode MS" panose="020B0604020202020204" charset="-122"/>
                <a:cs typeface="Times New Roman" panose="02020603050405020304" pitchFamily="18" charset="0"/>
              </a:rPr>
              <a:t>Cognitron</a:t>
            </a:r>
            <a:r>
              <a:rPr lang="zh-CN" altLang="en-US" sz="2800" b="1" kern="0" dirty="0" smtClean="0">
                <a:solidFill>
                  <a:srgbClr val="42BC6F"/>
                </a:solidFill>
                <a:latin typeface="Arial Unicode MS" panose="020B0604020202020204" charset="-122"/>
                <a:ea typeface="Arial Unicode MS" panose="020B0604020202020204" charset="-122"/>
                <a:cs typeface="Times New Roman" panose="02020603050405020304" pitchFamily="18" charset="0"/>
              </a:rPr>
              <a:t>（</a:t>
            </a:r>
            <a:r>
              <a:rPr lang="en-US" altLang="zh-CN" sz="2800" b="1" kern="0" dirty="0" smtClean="0">
                <a:solidFill>
                  <a:srgbClr val="42BC6F"/>
                </a:solidFill>
                <a:latin typeface="Arial Unicode MS" panose="020B0604020202020204" charset="-122"/>
                <a:ea typeface="Arial Unicode MS" panose="020B0604020202020204" charset="-122"/>
                <a:cs typeface="Times New Roman" panose="02020603050405020304" pitchFamily="18" charset="0"/>
              </a:rPr>
              <a:t>Fukushima</a:t>
            </a:r>
            <a:r>
              <a:rPr lang="zh-CN" altLang="en-US" sz="2800" b="1" kern="0" dirty="0" smtClean="0">
                <a:solidFill>
                  <a:srgbClr val="42BC6F"/>
                </a:solidFill>
                <a:latin typeface="Arial Unicode MS" panose="020B0604020202020204" charset="-122"/>
                <a:ea typeface="Arial Unicode MS" panose="020B0604020202020204" charset="-122"/>
                <a:cs typeface="Times New Roman" panose="02020603050405020304" pitchFamily="18" charset="0"/>
              </a:rPr>
              <a:t>，</a:t>
            </a:r>
            <a:r>
              <a:rPr lang="en-US" altLang="zh-CN" sz="2800" b="1" kern="0" dirty="0" smtClean="0">
                <a:solidFill>
                  <a:srgbClr val="42BC6F"/>
                </a:solidFill>
                <a:latin typeface="Arial Unicode MS" panose="020B0604020202020204" charset="-122"/>
                <a:ea typeface="Arial Unicode MS" panose="020B0604020202020204" charset="-122"/>
                <a:cs typeface="Times New Roman" panose="02020603050405020304" pitchFamily="18" charset="0"/>
              </a:rPr>
              <a:t>1975</a:t>
            </a:r>
            <a:r>
              <a:rPr lang="zh-CN" altLang="en-US" sz="2800" b="1" kern="0" dirty="0" smtClean="0">
                <a:solidFill>
                  <a:srgbClr val="42BC6F"/>
                </a:solidFill>
                <a:latin typeface="Arial Unicode MS" panose="020B0604020202020204" charset="-122"/>
                <a:ea typeface="Arial Unicode MS" panose="020B0604020202020204" charset="-122"/>
                <a:cs typeface="Times New Roman" panose="02020603050405020304" pitchFamily="18" charset="0"/>
              </a:rPr>
              <a:t>）</a:t>
            </a:r>
            <a:endParaRPr lang="en-US" altLang="zh-CN" sz="2800" b="1" kern="0" dirty="0" smtClean="0">
              <a:solidFill>
                <a:srgbClr val="42BC6F"/>
              </a:solidFill>
              <a:latin typeface="Arial Unicode MS" panose="020B0604020202020204" charset="-122"/>
              <a:ea typeface="Arial Unicode MS" panose="020B0604020202020204" charset="-122"/>
              <a:cs typeface="Times New Roman" panose="02020603050405020304" pitchFamily="18" charset="0"/>
            </a:endParaRPr>
          </a:p>
          <a:p>
            <a:pPr algn="l" eaLnBrk="0" hangingPunct="0">
              <a:lnSpc>
                <a:spcPct val="130000"/>
              </a:lnSpc>
              <a:defRPr/>
            </a:pPr>
            <a:r>
              <a:rPr lang="en-US" altLang="zh-CN" sz="2800" b="1" kern="0" dirty="0" err="1" smtClean="0">
                <a:solidFill>
                  <a:srgbClr val="42BC6F"/>
                </a:solidFill>
                <a:latin typeface="Arial Unicode MS" panose="020B0604020202020204" charset="-122"/>
                <a:ea typeface="Arial Unicode MS" panose="020B0604020202020204" charset="-122"/>
                <a:cs typeface="Times New Roman" panose="02020603050405020304" pitchFamily="18" charset="0"/>
              </a:rPr>
              <a:t>Neocognitron</a:t>
            </a:r>
            <a:r>
              <a:rPr lang="zh-CN" altLang="zh-CN" sz="2800" b="1" kern="0" dirty="0" smtClean="0">
                <a:solidFill>
                  <a:srgbClr val="42BC6F"/>
                </a:solidFill>
                <a:latin typeface="Arial Unicode MS" panose="020B0604020202020204" charset="-122"/>
                <a:ea typeface="Arial Unicode MS" panose="020B0604020202020204" charset="-122"/>
                <a:cs typeface="Times New Roman" panose="02020603050405020304" pitchFamily="18" charset="0"/>
              </a:rPr>
              <a:t>（</a:t>
            </a:r>
            <a:r>
              <a:rPr lang="en-US" altLang="zh-CN" sz="2800" b="1" kern="0" dirty="0" smtClean="0">
                <a:solidFill>
                  <a:srgbClr val="42BC6F"/>
                </a:solidFill>
                <a:latin typeface="Arial Unicode MS" panose="020B0604020202020204" charset="-122"/>
                <a:ea typeface="Arial Unicode MS" panose="020B0604020202020204" charset="-122"/>
                <a:cs typeface="Times New Roman" panose="02020603050405020304" pitchFamily="18" charset="0"/>
              </a:rPr>
              <a:t>Fukushima</a:t>
            </a:r>
            <a:r>
              <a:rPr lang="zh-CN" altLang="zh-CN" sz="2800" b="1" kern="0" dirty="0" smtClean="0">
                <a:solidFill>
                  <a:srgbClr val="42BC6F"/>
                </a:solidFill>
                <a:latin typeface="Arial Unicode MS" panose="020B0604020202020204" charset="-122"/>
                <a:ea typeface="Arial Unicode MS" panose="020B0604020202020204" charset="-122"/>
                <a:cs typeface="Times New Roman" panose="02020603050405020304" pitchFamily="18" charset="0"/>
              </a:rPr>
              <a:t>，</a:t>
            </a:r>
            <a:r>
              <a:rPr lang="en-US" altLang="zh-CN" sz="2800" b="1" kern="0" dirty="0" smtClean="0">
                <a:solidFill>
                  <a:srgbClr val="42BC6F"/>
                </a:solidFill>
                <a:latin typeface="Arial Unicode MS" panose="020B0604020202020204" charset="-122"/>
                <a:ea typeface="Arial Unicode MS" panose="020B0604020202020204" charset="-122"/>
                <a:cs typeface="Times New Roman" panose="02020603050405020304" pitchFamily="18" charset="0"/>
              </a:rPr>
              <a:t>1980</a:t>
            </a:r>
            <a:r>
              <a:rPr lang="zh-CN" altLang="zh-CN" sz="2800" b="1" kern="0" dirty="0" smtClean="0">
                <a:solidFill>
                  <a:srgbClr val="42BC6F"/>
                </a:solidFill>
                <a:latin typeface="Arial Unicode MS" panose="020B0604020202020204" charset="-122"/>
                <a:ea typeface="Arial Unicode MS" panose="020B0604020202020204" charset="-122"/>
                <a:cs typeface="Times New Roman" panose="02020603050405020304" pitchFamily="18" charset="0"/>
              </a:rPr>
              <a:t>）</a:t>
            </a:r>
          </a:p>
          <a:p>
            <a:pPr eaLnBrk="0" hangingPunct="0">
              <a:lnSpc>
                <a:spcPct val="130000"/>
              </a:lnSpc>
              <a:spcBef>
                <a:spcPts val="1425"/>
              </a:spcBef>
              <a:spcAft>
                <a:spcPts val="0"/>
              </a:spcAft>
              <a:defRPr/>
            </a:pPr>
            <a:r>
              <a:rPr lang="zh-CN" altLang="zh-CN" sz="28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该模型第一次引入了局部感受野</a:t>
            </a:r>
            <a:r>
              <a:rPr lang="zh-CN" altLang="en-US" sz="28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</a:p>
          <a:p>
            <a:pPr eaLnBrk="0" hangingPunct="0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zh-CN" sz="28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卷积</a:t>
            </a:r>
            <a:r>
              <a:rPr lang="zh-CN" altLang="en-US" sz="28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、池化和</a:t>
            </a:r>
            <a:r>
              <a:rPr lang="en-US" altLang="zh-CN" sz="2800" dirty="0" err="1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r>
              <a:rPr lang="zh-CN" altLang="zh-CN" sz="28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的思想，是目前</a:t>
            </a:r>
          </a:p>
          <a:p>
            <a:pPr eaLnBrk="0" hangingPunct="0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28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具有监督学习能力的</a:t>
            </a:r>
            <a:r>
              <a:rPr lang="zh-CN" altLang="zh-CN" sz="28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卷积神经网络</a:t>
            </a:r>
            <a:r>
              <a:rPr lang="en-US" altLang="zh-CN" sz="28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zh-CN" sz="28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8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CNN</a:t>
            </a:r>
            <a:r>
              <a:rPr lang="zh-CN" altLang="zh-CN" sz="28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或</a:t>
            </a:r>
            <a:r>
              <a:rPr lang="en-US" altLang="zh-CN" sz="2800" dirty="0" err="1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ConvNet</a:t>
            </a:r>
            <a:r>
              <a:rPr lang="zh-CN" altLang="zh-CN" sz="28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）的最初版本</a:t>
            </a:r>
          </a:p>
        </p:txBody>
      </p:sp>
      <p:sp>
        <p:nvSpPr>
          <p:cNvPr id="29" name="矩形 28"/>
          <p:cNvSpPr/>
          <p:nvPr/>
        </p:nvSpPr>
        <p:spPr>
          <a:xfrm>
            <a:off x="985019" y="2751018"/>
            <a:ext cx="7397766" cy="633730"/>
          </a:xfrm>
          <a:prstGeom prst="rect">
            <a:avLst/>
          </a:prstGeom>
        </p:spPr>
        <p:txBody>
          <a:bodyPr wrap="square" lIns="108594" tIns="54297" rIns="108594" bIns="54297">
            <a:spAutoFit/>
          </a:bodyPr>
          <a:lstStyle/>
          <a:p>
            <a:r>
              <a:rPr lang="zh-CN" altLang="en-US" sz="330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深度学习的核心是</a:t>
            </a:r>
            <a:r>
              <a:rPr lang="zh-CN" altLang="zh-CN" sz="330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深度卷积神经网络</a:t>
            </a:r>
          </a:p>
        </p:txBody>
      </p:sp>
      <p:pic>
        <p:nvPicPr>
          <p:cNvPr id="190466" name="Picture 2" descr="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60037" y="1123909"/>
            <a:ext cx="2562086" cy="3268951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13812" y="5286178"/>
            <a:ext cx="3240359" cy="1987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/>
        </p:nvSpPr>
        <p:spPr>
          <a:xfrm>
            <a:off x="9144004" y="4464868"/>
            <a:ext cx="1347823" cy="386653"/>
          </a:xfrm>
          <a:prstGeom prst="rect">
            <a:avLst/>
          </a:prstGeom>
        </p:spPr>
        <p:txBody>
          <a:bodyPr wrap="none" lIns="108594" tIns="54297" rIns="108594" bIns="54297">
            <a:spAutoFit/>
          </a:bodyPr>
          <a:lstStyle/>
          <a:p>
            <a:r>
              <a:rPr lang="en-US" altLang="zh-CN" dirty="0" smtClean="0">
                <a:solidFill>
                  <a:srgbClr val="42BC6F"/>
                </a:solidFill>
              </a:rPr>
              <a:t>Fukushima</a:t>
            </a:r>
          </a:p>
        </p:txBody>
      </p:sp>
      <p:sp>
        <p:nvSpPr>
          <p:cNvPr id="10" name="矩形 9"/>
          <p:cNvSpPr/>
          <p:nvPr/>
        </p:nvSpPr>
        <p:spPr>
          <a:xfrm>
            <a:off x="950844" y="830746"/>
            <a:ext cx="5218752" cy="812963"/>
          </a:xfrm>
          <a:prstGeom prst="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58" tIns="45729" rIns="91458" bIns="45729" rtlCol="0" anchor="ctr"/>
          <a:lstStyle/>
          <a:p>
            <a:pPr algn="ctr"/>
            <a:endParaRPr lang="zh-CN" altLang="en-US" sz="1700" dirty="0"/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1094390" y="830746"/>
            <a:ext cx="5075205" cy="851071"/>
          </a:xfrm>
          <a:prstGeom prst="rect">
            <a:avLst/>
          </a:prstGeom>
          <a:noFill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深度卷积神经网络</a:t>
            </a:r>
            <a:endParaRPr kumimoji="0" lang="zh-CN" altLang="zh-CN" sz="4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12" name="内容占位符 2"/>
          <p:cNvSpPr txBox="1"/>
          <p:nvPr/>
        </p:nvSpPr>
        <p:spPr>
          <a:xfrm>
            <a:off x="950842" y="1944760"/>
            <a:ext cx="5218753" cy="648465"/>
          </a:xfrm>
          <a:prstGeom prst="rect">
            <a:avLst/>
          </a:prstGeom>
        </p:spPr>
        <p:txBody>
          <a:bodyPr lIns="91458" tIns="45729" rIns="91458" bIns="45729"/>
          <a:lstStyle/>
          <a:p>
            <a:pPr marL="990798" indent="-990798" defTabSz="914583">
              <a:spcBef>
                <a:spcPts val="0"/>
              </a:spcBef>
              <a:defRPr/>
            </a:pPr>
            <a:r>
              <a:rPr lang="en-US" altLang="zh-CN" sz="38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1</a:t>
            </a:r>
            <a:r>
              <a:rPr lang="zh-CN" altLang="en-US" sz="38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、</a:t>
            </a:r>
            <a:r>
              <a:rPr lang="en-US" altLang="zh-CN" sz="38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D</a:t>
            </a:r>
            <a:r>
              <a:rPr lang="en-US" altLang="zh-CN" sz="36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CNN</a:t>
            </a:r>
            <a:r>
              <a:rPr lang="zh-CN" altLang="zh-CN" sz="36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发展历程</a:t>
            </a:r>
            <a:endParaRPr lang="en-US" altLang="zh-CN" sz="3600" kern="0" dirty="0" smtClean="0">
              <a:solidFill>
                <a:srgbClr val="42BC6F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990798" indent="-990798" defTabSz="914583">
              <a:lnSpc>
                <a:spcPct val="130000"/>
              </a:lnSpc>
              <a:spcBef>
                <a:spcPct val="15000"/>
              </a:spcBef>
              <a:defRPr/>
            </a:pPr>
            <a:endParaRPr lang="en-US" altLang="zh-CN" sz="4000" b="1" kern="0" dirty="0" smtClean="0">
              <a:solidFill>
                <a:srgbClr val="00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</a:endParaRPr>
          </a:p>
        </p:txBody>
      </p:sp>
      <p:pic>
        <p:nvPicPr>
          <p:cNvPr id="13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untitle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17067" y="4191754"/>
            <a:ext cx="2374506" cy="2992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4196182" y="4104828"/>
            <a:ext cx="3993618" cy="344903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 lIns="108594" tIns="54297" rIns="108594" bIns="54297">
            <a:spAutoFit/>
          </a:bodyPr>
          <a:lstStyle/>
          <a:p>
            <a:pPr algn="l"/>
            <a:r>
              <a:rPr lang="en-US" altLang="zh-CN" sz="2400" dirty="0" err="1">
                <a:solidFill>
                  <a:srgbClr val="595959"/>
                </a:solidFill>
              </a:rPr>
              <a:t>Yann</a:t>
            </a:r>
            <a:r>
              <a:rPr lang="en-US" altLang="zh-CN" sz="2400" dirty="0">
                <a:solidFill>
                  <a:srgbClr val="595959"/>
                </a:solidFill>
              </a:rPr>
              <a:t> </a:t>
            </a:r>
            <a:r>
              <a:rPr lang="en-US" altLang="zh-CN" sz="2400" dirty="0" err="1" smtClean="0">
                <a:solidFill>
                  <a:srgbClr val="595959"/>
                </a:solidFill>
              </a:rPr>
              <a:t>LeCun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zh-CN" sz="2100" dirty="0" smtClean="0">
                <a:solidFill>
                  <a:srgbClr val="42BC6F"/>
                </a:solidFill>
              </a:rPr>
              <a:t>Director of AI Research, </a:t>
            </a:r>
            <a:r>
              <a:rPr lang="en-US" altLang="zh-CN" sz="2100" dirty="0" err="1" smtClean="0">
                <a:solidFill>
                  <a:srgbClr val="42BC6F"/>
                </a:solidFill>
              </a:rPr>
              <a:t>Facebook</a:t>
            </a:r>
            <a:endParaRPr lang="en-US" altLang="zh-CN" sz="2100" dirty="0" smtClean="0">
              <a:solidFill>
                <a:srgbClr val="42BC6F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2100" dirty="0" smtClean="0">
                <a:solidFill>
                  <a:srgbClr val="595959"/>
                </a:solidFill>
              </a:rPr>
              <a:t>Founding Director of the NYU Center for Data Science, Professor </a:t>
            </a:r>
            <a:r>
              <a:rPr lang="en-US" altLang="zh-CN" sz="2100" dirty="0">
                <a:solidFill>
                  <a:srgbClr val="595959"/>
                </a:solidFill>
              </a:rPr>
              <a:t>of Computer Science</a:t>
            </a:r>
            <a:br>
              <a:rPr lang="en-US" altLang="zh-CN" sz="2100" dirty="0">
                <a:solidFill>
                  <a:srgbClr val="595959"/>
                </a:solidFill>
              </a:rPr>
            </a:br>
            <a:r>
              <a:rPr lang="en-US" altLang="zh-CN" sz="2100" dirty="0">
                <a:solidFill>
                  <a:srgbClr val="595959"/>
                </a:solidFill>
              </a:rPr>
              <a:t>The Courant Institute of Mathematical Sciences</a:t>
            </a:r>
            <a:br>
              <a:rPr lang="en-US" altLang="zh-CN" sz="2100" dirty="0">
                <a:solidFill>
                  <a:srgbClr val="595959"/>
                </a:solidFill>
              </a:rPr>
            </a:br>
            <a:r>
              <a:rPr lang="en-US" altLang="zh-CN" sz="2100" dirty="0">
                <a:solidFill>
                  <a:srgbClr val="595959"/>
                </a:solidFill>
              </a:rPr>
              <a:t>New York </a:t>
            </a:r>
            <a:r>
              <a:rPr lang="en-US" altLang="zh-CN" sz="2100" dirty="0" smtClean="0">
                <a:solidFill>
                  <a:srgbClr val="595959"/>
                </a:solidFill>
              </a:rPr>
              <a:t>University</a:t>
            </a:r>
          </a:p>
        </p:txBody>
      </p:sp>
      <p:sp>
        <p:nvSpPr>
          <p:cNvPr id="6" name="矩形 5"/>
          <p:cNvSpPr/>
          <p:nvPr/>
        </p:nvSpPr>
        <p:spPr>
          <a:xfrm>
            <a:off x="1129035" y="2886597"/>
            <a:ext cx="9612487" cy="1002207"/>
          </a:xfrm>
          <a:prstGeom prst="rect">
            <a:avLst/>
          </a:prstGeom>
        </p:spPr>
        <p:txBody>
          <a:bodyPr wrap="square" lIns="108594" tIns="54297" rIns="108594" bIns="54297">
            <a:spAutoFit/>
          </a:bodyPr>
          <a:lstStyle/>
          <a:p>
            <a:pPr algn="l" eaLnBrk="1" hangingPunct="1">
              <a:buFont typeface="Wingdings" pitchFamily="2" charset="2"/>
              <a:buChar char="l"/>
            </a:pPr>
            <a:r>
              <a:rPr lang="en-GB" altLang="ko-KR" sz="2900" dirty="0" smtClean="0">
                <a:solidFill>
                  <a:srgbClr val="595959"/>
                </a:solidFill>
              </a:rPr>
              <a:t> In 1995, </a:t>
            </a:r>
            <a:r>
              <a:rPr lang="en-GB" altLang="ko-KR" sz="2900" dirty="0" err="1" smtClean="0">
                <a:solidFill>
                  <a:srgbClr val="595959"/>
                </a:solidFill>
              </a:rPr>
              <a:t>Yann</a:t>
            </a:r>
            <a:r>
              <a:rPr lang="en-GB" altLang="ko-KR" sz="2900" dirty="0" smtClean="0">
                <a:solidFill>
                  <a:srgbClr val="595959"/>
                </a:solidFill>
              </a:rPr>
              <a:t> </a:t>
            </a:r>
            <a:r>
              <a:rPr lang="en-GB" altLang="ko-KR" sz="2900" dirty="0" err="1" smtClean="0">
                <a:solidFill>
                  <a:srgbClr val="595959"/>
                </a:solidFill>
              </a:rPr>
              <a:t>LeCun</a:t>
            </a:r>
            <a:r>
              <a:rPr lang="en-GB" altLang="ko-KR" sz="2900" dirty="0" smtClean="0">
                <a:solidFill>
                  <a:srgbClr val="595959"/>
                </a:solidFill>
              </a:rPr>
              <a:t> and </a:t>
            </a:r>
            <a:r>
              <a:rPr lang="en-GB" altLang="ko-KR" sz="2900" dirty="0" err="1" smtClean="0">
                <a:solidFill>
                  <a:srgbClr val="595959"/>
                </a:solidFill>
              </a:rPr>
              <a:t>Yoshua</a:t>
            </a:r>
            <a:r>
              <a:rPr lang="en-GB" altLang="ko-KR" sz="2900" dirty="0" smtClean="0">
                <a:solidFill>
                  <a:srgbClr val="595959"/>
                </a:solidFill>
              </a:rPr>
              <a:t> </a:t>
            </a:r>
            <a:r>
              <a:rPr lang="en-GB" altLang="ko-KR" sz="2900" dirty="0" err="1" smtClean="0">
                <a:solidFill>
                  <a:srgbClr val="595959"/>
                </a:solidFill>
              </a:rPr>
              <a:t>Bengio</a:t>
            </a:r>
            <a:r>
              <a:rPr lang="en-GB" altLang="ko-KR" sz="2900" dirty="0" smtClean="0">
                <a:solidFill>
                  <a:srgbClr val="595959"/>
                </a:solidFill>
              </a:rPr>
              <a:t> introduced the concept of convolutional neural networks.</a:t>
            </a:r>
          </a:p>
        </p:txBody>
      </p:sp>
      <p:sp>
        <p:nvSpPr>
          <p:cNvPr id="8" name="矩形 7"/>
          <p:cNvSpPr/>
          <p:nvPr/>
        </p:nvSpPr>
        <p:spPr>
          <a:xfrm>
            <a:off x="8473851" y="7298006"/>
            <a:ext cx="1762680" cy="386653"/>
          </a:xfrm>
          <a:prstGeom prst="rect">
            <a:avLst/>
          </a:prstGeom>
        </p:spPr>
        <p:txBody>
          <a:bodyPr wrap="none" lIns="108594" tIns="54297" rIns="108594" bIns="54297">
            <a:spAutoFit/>
          </a:bodyPr>
          <a:lstStyle/>
          <a:p>
            <a:r>
              <a:rPr lang="en-US" altLang="zh-CN" dirty="0" err="1" smtClean="0">
                <a:solidFill>
                  <a:srgbClr val="42BC6F"/>
                </a:solidFill>
              </a:rPr>
              <a:t>Yoshua</a:t>
            </a:r>
            <a:r>
              <a:rPr lang="en-US" altLang="zh-CN" dirty="0" smtClean="0">
                <a:solidFill>
                  <a:srgbClr val="42BC6F"/>
                </a:solidFill>
              </a:rPr>
              <a:t> </a:t>
            </a:r>
            <a:r>
              <a:rPr lang="en-US" altLang="zh-CN" dirty="0" err="1" smtClean="0">
                <a:solidFill>
                  <a:srgbClr val="42BC6F"/>
                </a:solidFill>
              </a:rPr>
              <a:t>Bengio</a:t>
            </a:r>
          </a:p>
        </p:txBody>
      </p:sp>
      <p:pic>
        <p:nvPicPr>
          <p:cNvPr id="9" name="图片 8" descr="idlarge.jpg"/>
          <p:cNvPicPr>
            <a:picLocks noChangeAspect="1"/>
          </p:cNvPicPr>
          <p:nvPr/>
        </p:nvPicPr>
        <p:blipFill>
          <a:blip r:embed="rId3" cstate="print"/>
          <a:srcRect l="4235" r="-3921"/>
          <a:stretch>
            <a:fillRect/>
          </a:stretch>
        </p:blipFill>
        <p:spPr>
          <a:xfrm>
            <a:off x="8113811" y="4190287"/>
            <a:ext cx="2441340" cy="299408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876691" y="7298172"/>
            <a:ext cx="1484592" cy="386653"/>
          </a:xfrm>
          <a:prstGeom prst="rect">
            <a:avLst/>
          </a:prstGeom>
        </p:spPr>
        <p:txBody>
          <a:bodyPr wrap="none" lIns="108594" tIns="54297" rIns="108594" bIns="54297">
            <a:spAutoFit/>
          </a:bodyPr>
          <a:lstStyle/>
          <a:p>
            <a:r>
              <a:rPr lang="en-US" altLang="zh-CN" dirty="0" err="1" smtClean="0">
                <a:solidFill>
                  <a:srgbClr val="42BC6F"/>
                </a:solidFill>
              </a:rPr>
              <a:t>Yann</a:t>
            </a:r>
            <a:r>
              <a:rPr lang="en-US" altLang="zh-CN" dirty="0" smtClean="0">
                <a:solidFill>
                  <a:srgbClr val="42BC6F"/>
                </a:solidFill>
              </a:rPr>
              <a:t> </a:t>
            </a:r>
            <a:r>
              <a:rPr lang="en-US" altLang="zh-CN" dirty="0" err="1" smtClean="0">
                <a:solidFill>
                  <a:srgbClr val="42BC6F"/>
                </a:solidFill>
              </a:rPr>
              <a:t>LeCun</a:t>
            </a:r>
          </a:p>
        </p:txBody>
      </p:sp>
      <p:pic>
        <p:nvPicPr>
          <p:cNvPr id="12" name="Picture 4" descr="D:\Program Files (x86)\Foxit Software\Foxit Reader\plugins\logo\facebook_plugi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21523" y="4968924"/>
            <a:ext cx="357981" cy="341803"/>
          </a:xfrm>
          <a:prstGeom prst="rect">
            <a:avLst/>
          </a:prstGeom>
          <a:noFill/>
        </p:spPr>
      </p:pic>
      <p:sp>
        <p:nvSpPr>
          <p:cNvPr id="13" name="矩形 12"/>
          <p:cNvSpPr/>
          <p:nvPr/>
        </p:nvSpPr>
        <p:spPr>
          <a:xfrm>
            <a:off x="950844" y="830746"/>
            <a:ext cx="5218752" cy="812963"/>
          </a:xfrm>
          <a:prstGeom prst="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58" tIns="45729" rIns="91458" bIns="45729" rtlCol="0" anchor="ctr"/>
          <a:lstStyle/>
          <a:p>
            <a:pPr algn="ctr"/>
            <a:endParaRPr lang="zh-CN" altLang="en-US" sz="1700" dirty="0"/>
          </a:p>
        </p:txBody>
      </p:sp>
      <p:sp>
        <p:nvSpPr>
          <p:cNvPr id="14" name="标题 1"/>
          <p:cNvSpPr txBox="1">
            <a:spLocks/>
          </p:cNvSpPr>
          <p:nvPr/>
        </p:nvSpPr>
        <p:spPr>
          <a:xfrm>
            <a:off x="1094390" y="830746"/>
            <a:ext cx="5075205" cy="851071"/>
          </a:xfrm>
          <a:prstGeom prst="rect">
            <a:avLst/>
          </a:prstGeom>
          <a:noFill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深度卷积神经网络</a:t>
            </a:r>
            <a:endParaRPr kumimoji="0" lang="zh-CN" altLang="zh-CN" sz="4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15" name="内容占位符 2"/>
          <p:cNvSpPr txBox="1"/>
          <p:nvPr/>
        </p:nvSpPr>
        <p:spPr>
          <a:xfrm>
            <a:off x="950842" y="1944760"/>
            <a:ext cx="5218753" cy="648465"/>
          </a:xfrm>
          <a:prstGeom prst="rect">
            <a:avLst/>
          </a:prstGeom>
        </p:spPr>
        <p:txBody>
          <a:bodyPr lIns="91458" tIns="45729" rIns="91458" bIns="45729"/>
          <a:lstStyle/>
          <a:p>
            <a:pPr marL="990798" indent="-990798" defTabSz="914583">
              <a:spcBef>
                <a:spcPts val="0"/>
              </a:spcBef>
              <a:defRPr/>
            </a:pPr>
            <a:r>
              <a:rPr lang="en-US" altLang="zh-CN" sz="38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1</a:t>
            </a:r>
            <a:r>
              <a:rPr lang="zh-CN" altLang="en-US" sz="38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、</a:t>
            </a:r>
            <a:r>
              <a:rPr lang="en-US" altLang="zh-CN" sz="38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D</a:t>
            </a:r>
            <a:r>
              <a:rPr lang="en-US" altLang="zh-CN" sz="36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CNN</a:t>
            </a:r>
            <a:r>
              <a:rPr lang="zh-CN" altLang="zh-CN" sz="36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发展历程</a:t>
            </a:r>
            <a:endParaRPr lang="en-US" altLang="zh-CN" sz="3600" kern="0" dirty="0" smtClean="0">
              <a:solidFill>
                <a:srgbClr val="42BC6F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990798" indent="-990798" defTabSz="914583">
              <a:lnSpc>
                <a:spcPct val="130000"/>
              </a:lnSpc>
              <a:spcBef>
                <a:spcPct val="15000"/>
              </a:spcBef>
              <a:defRPr/>
            </a:pPr>
            <a:endParaRPr lang="en-US" altLang="zh-CN" sz="4000" b="1" kern="0" dirty="0" smtClean="0">
              <a:solidFill>
                <a:srgbClr val="00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</a:endParaRPr>
          </a:p>
        </p:txBody>
      </p:sp>
      <p:pic>
        <p:nvPicPr>
          <p:cNvPr id="16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913011" y="2776623"/>
            <a:ext cx="10670688" cy="4496557"/>
          </a:xfrm>
          <a:prstGeom prst="rect">
            <a:avLst/>
          </a:prstGeom>
        </p:spPr>
        <p:txBody>
          <a:bodyPr lIns="108594" tIns="54297" rIns="108594" bIns="54297"/>
          <a:lstStyle/>
          <a:p>
            <a:pPr defTabSz="1085941" eaLnBrk="0" hangingPunct="0">
              <a:defRPr/>
            </a:pPr>
            <a:r>
              <a:rPr lang="en-US" altLang="zh-CN" sz="3300" kern="0" dirty="0" smtClean="0">
                <a:solidFill>
                  <a:srgbClr val="42BC6F"/>
                </a:solidFill>
                <a:cs typeface="Times New Roman" panose="02020603050405020304" pitchFamily="18" charset="0"/>
              </a:rPr>
              <a:t>DCNN (</a:t>
            </a:r>
            <a:r>
              <a:rPr lang="en-US" altLang="zh-CN" sz="3300" kern="0" dirty="0" err="1" smtClean="0">
                <a:solidFill>
                  <a:srgbClr val="42BC6F"/>
                </a:solidFill>
                <a:cs typeface="Times New Roman" panose="02020603050405020304" pitchFamily="18" charset="0"/>
              </a:rPr>
              <a:t>LeCun</a:t>
            </a:r>
            <a:r>
              <a:rPr lang="en-US" altLang="zh-CN" sz="3300" kern="0" dirty="0" smtClean="0">
                <a:solidFill>
                  <a:srgbClr val="42BC6F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3300" i="1" kern="0" dirty="0" smtClean="0">
                <a:solidFill>
                  <a:srgbClr val="42BC6F"/>
                </a:solidFill>
                <a:cs typeface="Times New Roman" panose="02020603050405020304" pitchFamily="18" charset="0"/>
              </a:rPr>
              <a:t>et al</a:t>
            </a:r>
            <a:r>
              <a:rPr lang="en-US" altLang="zh-CN" sz="3300" kern="0" dirty="0" smtClean="0">
                <a:solidFill>
                  <a:srgbClr val="42BC6F"/>
                </a:solidFill>
                <a:cs typeface="Times New Roman" panose="02020603050405020304" pitchFamily="18" charset="0"/>
              </a:rPr>
              <a:t>., 1989; 1998; 2006)</a:t>
            </a:r>
            <a:endParaRPr lang="zh-CN" altLang="en-US" sz="3300" kern="0" dirty="0" smtClean="0">
              <a:solidFill>
                <a:srgbClr val="42BC6F"/>
              </a:solidFill>
              <a:cs typeface="Times New Roman" panose="02020603050405020304" pitchFamily="18" charset="0"/>
            </a:endParaRPr>
          </a:p>
          <a:p>
            <a:pPr eaLnBrk="0" hangingPunct="0">
              <a:lnSpc>
                <a:spcPct val="120000"/>
              </a:lnSpc>
              <a:spcBef>
                <a:spcPts val="1425"/>
              </a:spcBef>
              <a:defRPr/>
            </a:pPr>
            <a:r>
              <a:rPr lang="en-US" altLang="zh-CN" sz="29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-1989</a:t>
            </a:r>
            <a:r>
              <a:rPr lang="zh-CN" altLang="en-US" sz="29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年，误差反向传播引入</a:t>
            </a:r>
            <a:r>
              <a:rPr lang="en-US" altLang="zh-CN" sz="2900" dirty="0" err="1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Neocognitron</a:t>
            </a:r>
            <a:r>
              <a:rPr lang="en-US" altLang="zh-CN" sz="29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(</a:t>
            </a:r>
            <a:r>
              <a:rPr lang="en-US" altLang="zh-CN" sz="2900" dirty="0" err="1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LeCun</a:t>
            </a:r>
            <a:r>
              <a:rPr lang="en-US" altLang="zh-CN" sz="29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en-US" altLang="zh-CN" sz="2900" i="1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et al</a:t>
            </a:r>
            <a:r>
              <a:rPr lang="en-US" altLang="zh-CN" sz="29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.) </a:t>
            </a:r>
            <a:r>
              <a:rPr lang="zh-CN" altLang="en-US" sz="29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；</a:t>
            </a:r>
          </a:p>
          <a:p>
            <a:pPr eaLnBrk="0" hangingPunct="0">
              <a:lnSpc>
                <a:spcPct val="120000"/>
              </a:lnSpc>
              <a:spcBef>
                <a:spcPts val="713"/>
              </a:spcBef>
              <a:defRPr/>
            </a:pPr>
            <a:r>
              <a:rPr lang="en-US" altLang="zh-CN" sz="29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-1995</a:t>
            </a:r>
            <a:r>
              <a:rPr lang="zh-CN" altLang="en-US" sz="29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年，卷积神经网络 </a:t>
            </a:r>
            <a:r>
              <a:rPr lang="en-US" altLang="zh-CN" sz="29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(CNN) </a:t>
            </a:r>
            <a:r>
              <a:rPr lang="zh-CN" altLang="en-US" sz="29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的概念被提出</a:t>
            </a:r>
            <a:r>
              <a:rPr lang="en-US" altLang="zh-CN" sz="29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(</a:t>
            </a:r>
            <a:r>
              <a:rPr lang="en-US" altLang="zh-CN" sz="2900" dirty="0" err="1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LeCun</a:t>
            </a:r>
            <a:r>
              <a:rPr lang="en-US" altLang="zh-CN" sz="29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</a:p>
          <a:p>
            <a:pPr eaLnBrk="0" hangingPunct="0">
              <a:lnSpc>
                <a:spcPct val="120000"/>
              </a:lnSpc>
              <a:spcBef>
                <a:spcPts val="713"/>
              </a:spcBef>
              <a:defRPr/>
            </a:pPr>
            <a:r>
              <a:rPr lang="en-US" altLang="zh-CN" sz="29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  &amp; </a:t>
            </a:r>
            <a:r>
              <a:rPr lang="en-US" altLang="zh-CN" sz="2900" dirty="0" err="1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Bengio</a:t>
            </a:r>
            <a:r>
              <a:rPr lang="en-US" altLang="zh-CN" sz="29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) </a:t>
            </a:r>
            <a:r>
              <a:rPr lang="zh-CN" altLang="en-US" sz="29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；</a:t>
            </a:r>
          </a:p>
          <a:p>
            <a:pPr eaLnBrk="0" hangingPunct="0">
              <a:lnSpc>
                <a:spcPct val="120000"/>
              </a:lnSpc>
              <a:spcBef>
                <a:spcPts val="713"/>
              </a:spcBef>
              <a:defRPr/>
            </a:pPr>
            <a:r>
              <a:rPr lang="en-US" altLang="zh-CN" sz="29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-2006</a:t>
            </a:r>
            <a:r>
              <a:rPr lang="zh-CN" altLang="zh-CN" sz="29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年，深度</a:t>
            </a:r>
            <a:r>
              <a:rPr lang="en-US" altLang="zh-CN" sz="29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CNN</a:t>
            </a:r>
            <a:r>
              <a:rPr lang="zh-CN" altLang="zh-CN" sz="29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模型</a:t>
            </a:r>
            <a:r>
              <a:rPr lang="zh-CN" altLang="en-US" sz="29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被提出；同时</a:t>
            </a:r>
            <a:r>
              <a:rPr lang="zh-CN" altLang="zh-CN" sz="29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以</a:t>
            </a:r>
            <a:r>
              <a:rPr lang="en-US" altLang="zh-CN" sz="29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0.39%</a:t>
            </a:r>
            <a:r>
              <a:rPr lang="zh-CN" altLang="zh-CN" sz="29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错</a:t>
            </a:r>
            <a:r>
              <a:rPr lang="zh-CN" altLang="en-US" sz="29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误</a:t>
            </a:r>
            <a:r>
              <a:rPr lang="zh-CN" altLang="zh-CN" sz="29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率，</a:t>
            </a:r>
          </a:p>
          <a:p>
            <a:pPr eaLnBrk="0" hangingPunct="0">
              <a:lnSpc>
                <a:spcPct val="120000"/>
              </a:lnSpc>
              <a:spcBef>
                <a:spcPts val="713"/>
              </a:spcBef>
              <a:defRPr/>
            </a:pPr>
            <a:r>
              <a:rPr lang="en-US" altLang="zh-CN" sz="29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  </a:t>
            </a:r>
            <a:r>
              <a:rPr lang="zh-CN" altLang="zh-CN" sz="29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刷新了</a:t>
            </a:r>
            <a:r>
              <a:rPr lang="en-US" altLang="zh-CN" sz="29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MNIST</a:t>
            </a:r>
            <a:r>
              <a:rPr lang="zh-CN" altLang="zh-CN" sz="29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数据集的历史纪录</a:t>
            </a:r>
            <a:r>
              <a:rPr lang="en-US" altLang="zh-CN" sz="29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(</a:t>
            </a:r>
            <a:r>
              <a:rPr lang="en-US" altLang="zh-CN" sz="2900" dirty="0" err="1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LeCun</a:t>
            </a:r>
            <a:r>
              <a:rPr lang="en-US" altLang="zh-CN" sz="29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en-US" altLang="zh-CN" sz="2900" i="1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et</a:t>
            </a:r>
            <a:r>
              <a:rPr lang="en-US" altLang="zh-CN" sz="29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en-US" altLang="zh-CN" sz="2900" i="1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al</a:t>
            </a:r>
            <a:r>
              <a:rPr lang="en-US" altLang="zh-CN" sz="29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.), </a:t>
            </a:r>
            <a:r>
              <a:rPr lang="zh-CN" altLang="en-US" sz="29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目前的世界纪录为 </a:t>
            </a:r>
            <a:r>
              <a:rPr lang="en-US" altLang="zh-CN" sz="29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0.21% (Wan et al., 2013)</a:t>
            </a:r>
          </a:p>
        </p:txBody>
      </p:sp>
      <p:pic>
        <p:nvPicPr>
          <p:cNvPr id="5" name="图片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389" y="409285"/>
            <a:ext cx="2483806" cy="254341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537317" y="3024708"/>
            <a:ext cx="1740559" cy="402042"/>
          </a:xfrm>
          <a:prstGeom prst="rect">
            <a:avLst/>
          </a:prstGeom>
        </p:spPr>
        <p:txBody>
          <a:bodyPr wrap="none" lIns="108594" tIns="54297" rIns="108594" bIns="54297">
            <a:spAutoFit/>
          </a:bodyPr>
          <a:lstStyle/>
          <a:p>
            <a:r>
              <a:rPr lang="en-US" altLang="zh-CN" sz="190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MNIST</a:t>
            </a:r>
            <a:r>
              <a:rPr lang="zh-CN" altLang="en-US" sz="190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数据集</a:t>
            </a:r>
          </a:p>
        </p:txBody>
      </p:sp>
      <p:sp>
        <p:nvSpPr>
          <p:cNvPr id="7" name="矩形 6"/>
          <p:cNvSpPr/>
          <p:nvPr/>
        </p:nvSpPr>
        <p:spPr>
          <a:xfrm>
            <a:off x="950844" y="830746"/>
            <a:ext cx="5218752" cy="812963"/>
          </a:xfrm>
          <a:prstGeom prst="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58" tIns="45729" rIns="91458" bIns="45729" rtlCol="0" anchor="ctr"/>
          <a:lstStyle/>
          <a:p>
            <a:pPr algn="ctr"/>
            <a:endParaRPr lang="zh-CN" altLang="en-US" sz="1700" dirty="0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1094390" y="830746"/>
            <a:ext cx="5075205" cy="851071"/>
          </a:xfrm>
          <a:prstGeom prst="rect">
            <a:avLst/>
          </a:prstGeom>
          <a:noFill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深度卷积神经网络</a:t>
            </a:r>
            <a:endParaRPr kumimoji="0" lang="zh-CN" altLang="zh-CN" sz="4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9" name="内容占位符 2"/>
          <p:cNvSpPr txBox="1"/>
          <p:nvPr/>
        </p:nvSpPr>
        <p:spPr>
          <a:xfrm>
            <a:off x="950842" y="1944760"/>
            <a:ext cx="5218753" cy="648465"/>
          </a:xfrm>
          <a:prstGeom prst="rect">
            <a:avLst/>
          </a:prstGeom>
        </p:spPr>
        <p:txBody>
          <a:bodyPr lIns="91458" tIns="45729" rIns="91458" bIns="45729"/>
          <a:lstStyle/>
          <a:p>
            <a:pPr marL="990798" indent="-990798" defTabSz="914583">
              <a:spcBef>
                <a:spcPts val="0"/>
              </a:spcBef>
              <a:defRPr/>
            </a:pPr>
            <a:r>
              <a:rPr lang="en-US" altLang="zh-CN" sz="38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1</a:t>
            </a:r>
            <a:r>
              <a:rPr lang="zh-CN" altLang="en-US" sz="38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、</a:t>
            </a:r>
            <a:r>
              <a:rPr lang="en-US" altLang="zh-CN" sz="38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D</a:t>
            </a:r>
            <a:r>
              <a:rPr lang="en-US" altLang="zh-CN" sz="36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CNN</a:t>
            </a:r>
            <a:r>
              <a:rPr lang="zh-CN" altLang="zh-CN" sz="36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发展历程</a:t>
            </a:r>
            <a:endParaRPr lang="en-US" altLang="zh-CN" sz="3600" kern="0" dirty="0" smtClean="0">
              <a:solidFill>
                <a:srgbClr val="42BC6F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990798" indent="-990798" defTabSz="914583">
              <a:lnSpc>
                <a:spcPct val="130000"/>
              </a:lnSpc>
              <a:spcBef>
                <a:spcPct val="15000"/>
              </a:spcBef>
              <a:defRPr/>
            </a:pPr>
            <a:endParaRPr lang="en-US" altLang="zh-CN" sz="4000" b="1" kern="0" dirty="0" smtClean="0">
              <a:solidFill>
                <a:srgbClr val="00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</a:endParaRPr>
          </a:p>
        </p:txBody>
      </p:sp>
      <p:pic>
        <p:nvPicPr>
          <p:cNvPr id="10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http://spectrum.ieee.org/img/YannLeCunblogjpg-1423239900596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07110" y="588254"/>
            <a:ext cx="1976579" cy="1596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Content Placeholder 3" descr="lenet5.png"/>
          <p:cNvPicPr>
            <a:picLocks noChangeAspect="1"/>
          </p:cNvPicPr>
          <p:nvPr/>
        </p:nvPicPr>
        <p:blipFill rotWithShape="1">
          <a:blip r:embed="rId4" cstate="print"/>
          <a:srcRect r="12606"/>
          <a:stretch>
            <a:fillRect/>
          </a:stretch>
        </p:blipFill>
        <p:spPr bwMode="auto">
          <a:xfrm>
            <a:off x="1129035" y="4896916"/>
            <a:ext cx="9388172" cy="273442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1138041" y="1814083"/>
            <a:ext cx="4706307" cy="540542"/>
          </a:xfrm>
          <a:prstGeom prst="rect">
            <a:avLst/>
          </a:prstGeom>
          <a:noFill/>
        </p:spPr>
        <p:txBody>
          <a:bodyPr wrap="none" lIns="108594" tIns="54297" rIns="108594" bIns="54297" rtlCol="0">
            <a:spAutoFit/>
          </a:bodyPr>
          <a:lstStyle/>
          <a:p>
            <a:r>
              <a:rPr lang="en-US" sz="2800" dirty="0" smtClean="0">
                <a:solidFill>
                  <a:srgbClr val="595959"/>
                </a:solidFill>
                <a:latin typeface="+mn-lt"/>
              </a:rPr>
              <a:t>[</a:t>
            </a:r>
            <a:r>
              <a:rPr lang="en-US" sz="2800" dirty="0" err="1" smtClean="0">
                <a:solidFill>
                  <a:srgbClr val="595959"/>
                </a:solidFill>
                <a:latin typeface="+mn-lt"/>
              </a:rPr>
              <a:t>LeCun</a:t>
            </a:r>
            <a:r>
              <a:rPr lang="en-US" sz="2800" dirty="0" smtClean="0">
                <a:solidFill>
                  <a:srgbClr val="595959"/>
                </a:solidFill>
                <a:latin typeface="+mn-lt"/>
              </a:rPr>
              <a:t> </a:t>
            </a:r>
            <a:r>
              <a:rPr lang="en-US" sz="2800" i="1" dirty="0" smtClean="0">
                <a:solidFill>
                  <a:srgbClr val="595959"/>
                </a:solidFill>
                <a:latin typeface="+mn-lt"/>
              </a:rPr>
              <a:t>et al.</a:t>
            </a:r>
            <a:r>
              <a:rPr lang="en-US" sz="2800" dirty="0" smtClean="0">
                <a:solidFill>
                  <a:srgbClr val="595959"/>
                </a:solidFill>
                <a:latin typeface="+mn-lt"/>
              </a:rPr>
              <a:t> </a:t>
            </a:r>
            <a:r>
              <a:rPr lang="zh-CN" altLang="en-US" sz="2800" dirty="0" smtClean="0">
                <a:solidFill>
                  <a:srgbClr val="595959"/>
                </a:solidFill>
                <a:latin typeface="+mn-lt"/>
              </a:rPr>
              <a:t>，</a:t>
            </a:r>
            <a:r>
              <a:rPr lang="en-US" altLang="zh-CN" sz="2800" dirty="0" smtClean="0">
                <a:solidFill>
                  <a:srgbClr val="595959"/>
                </a:solidFill>
                <a:latin typeface="+mn-lt"/>
              </a:rPr>
              <a:t>1989</a:t>
            </a:r>
            <a:r>
              <a:rPr lang="zh-CN" altLang="en-US" sz="2800" dirty="0" smtClean="0">
                <a:solidFill>
                  <a:srgbClr val="595959"/>
                </a:solidFill>
                <a:latin typeface="+mn-lt"/>
              </a:rPr>
              <a:t>，</a:t>
            </a:r>
            <a:r>
              <a:rPr lang="en-US" sz="2800" dirty="0" smtClean="0">
                <a:solidFill>
                  <a:srgbClr val="595959"/>
                </a:solidFill>
                <a:latin typeface="+mn-lt"/>
              </a:rPr>
              <a:t>1998]</a:t>
            </a:r>
          </a:p>
        </p:txBody>
      </p:sp>
      <p:pic>
        <p:nvPicPr>
          <p:cNvPr id="1026" name="Picture 2" descr="D:\talks\2016深圳安信证券中期策略会\资料\CNN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89935" y="2513347"/>
            <a:ext cx="9388172" cy="2527585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061312" y="2400692"/>
            <a:ext cx="522376" cy="4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标题 1"/>
          <p:cNvSpPr>
            <a:spLocks noGrp="1"/>
          </p:cNvSpPr>
          <p:nvPr/>
        </p:nvSpPr>
        <p:spPr>
          <a:xfrm>
            <a:off x="1273051" y="936476"/>
            <a:ext cx="6663367" cy="858910"/>
          </a:xfrm>
          <a:prstGeom prst="rect">
            <a:avLst/>
          </a:prstGeom>
        </p:spPr>
        <p:txBody>
          <a:bodyPr vert="horz" lIns="103885" tIns="51942" rIns="103885" bIns="51942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深度卷积神经网络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044412" y="2977211"/>
            <a:ext cx="556945" cy="53177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950844" y="830746"/>
            <a:ext cx="5218752" cy="812963"/>
          </a:xfrm>
          <a:prstGeom prst="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58" tIns="45729" rIns="91458" bIns="45729" rtlCol="0" anchor="ctr"/>
          <a:lstStyle/>
          <a:p>
            <a:pPr algn="ctr"/>
            <a:endParaRPr lang="zh-CN" altLang="en-US" sz="1700" dirty="0"/>
          </a:p>
        </p:txBody>
      </p:sp>
      <p:sp>
        <p:nvSpPr>
          <p:cNvPr id="14" name="标题 1"/>
          <p:cNvSpPr txBox="1">
            <a:spLocks/>
          </p:cNvSpPr>
          <p:nvPr/>
        </p:nvSpPr>
        <p:spPr>
          <a:xfrm>
            <a:off x="1094390" y="830746"/>
            <a:ext cx="5075205" cy="851071"/>
          </a:xfrm>
          <a:prstGeom prst="rect">
            <a:avLst/>
          </a:prstGeom>
          <a:noFill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深度卷积神经网络</a:t>
            </a:r>
            <a:endParaRPr kumimoji="0" lang="zh-CN" altLang="zh-CN" sz="4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pic>
        <p:nvPicPr>
          <p:cNvPr id="12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1137705" y="1813905"/>
            <a:ext cx="10144458" cy="5256145"/>
          </a:xfrm>
          <a:prstGeom prst="rect">
            <a:avLst/>
          </a:prstGeom>
        </p:spPr>
        <p:txBody>
          <a:bodyPr lIns="108594" tIns="54297" rIns="108594" bIns="54297"/>
          <a:lstStyle/>
          <a:p>
            <a:pPr eaLnBrk="0" hangingPunct="0">
              <a:lnSpc>
                <a:spcPct val="120000"/>
              </a:lnSpc>
              <a:spcAft>
                <a:spcPts val="1425"/>
              </a:spcAft>
              <a:defRPr/>
            </a:pPr>
            <a:r>
              <a:rPr lang="zh-CN" altLang="zh-CN" sz="320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标志性的进展出现在</a:t>
            </a:r>
            <a:r>
              <a:rPr lang="en-US" altLang="zh-CN" sz="320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2012</a:t>
            </a:r>
            <a:r>
              <a:rPr lang="zh-CN" altLang="zh-CN" sz="320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年</a:t>
            </a:r>
          </a:p>
          <a:p>
            <a:pPr eaLnBrk="0" hangingPunct="0">
              <a:lnSpc>
                <a:spcPct val="120000"/>
              </a:lnSpc>
              <a:spcAft>
                <a:spcPts val="1425"/>
              </a:spcAft>
              <a:defRPr/>
            </a:pPr>
            <a:r>
              <a:rPr lang="en-US" altLang="zh-CN" sz="2800" dirty="0" err="1" smtClean="0">
                <a:latin typeface="微软雅黑" panose="020B0503020204020204" charset="-122"/>
                <a:ea typeface="微软雅黑" panose="020B0503020204020204" charset="-122"/>
              </a:rPr>
              <a:t>Krizhevsky</a:t>
            </a:r>
            <a:r>
              <a:rPr lang="zh-CN" altLang="zh-CN" sz="2800" dirty="0" smtClean="0">
                <a:latin typeface="微软雅黑" panose="020B0503020204020204" charset="-122"/>
                <a:ea typeface="微软雅黑" panose="020B0503020204020204" charset="-122"/>
              </a:rPr>
              <a:t>等（</a:t>
            </a:r>
            <a:r>
              <a:rPr lang="en-US" altLang="zh-CN" sz="2800" dirty="0" smtClean="0">
                <a:latin typeface="微软雅黑" panose="020B0503020204020204" charset="-122"/>
                <a:ea typeface="微软雅黑" panose="020B0503020204020204" charset="-122"/>
              </a:rPr>
              <a:t>2012</a:t>
            </a:r>
            <a:r>
              <a:rPr lang="zh-CN" altLang="zh-CN" sz="2800" dirty="0" smtClean="0">
                <a:latin typeface="微软雅黑" panose="020B0503020204020204" charset="-122"/>
                <a:ea typeface="微软雅黑" panose="020B0503020204020204" charset="-122"/>
              </a:rPr>
              <a:t>）系统地提出了一种基于</a:t>
            </a:r>
            <a:r>
              <a:rPr lang="en-US" altLang="zh-CN" sz="2800" dirty="0" smtClean="0">
                <a:latin typeface="微软雅黑" panose="020B0503020204020204" charset="-122"/>
                <a:ea typeface="微软雅黑" panose="020B0503020204020204" charset="-122"/>
              </a:rPr>
              <a:t>GPU</a:t>
            </a:r>
            <a:r>
              <a:rPr lang="zh-CN" altLang="zh-CN" sz="2800" dirty="0" smtClean="0">
                <a:latin typeface="微软雅黑" panose="020B0503020204020204" charset="-122"/>
                <a:ea typeface="微软雅黑" panose="020B0503020204020204" charset="-122"/>
              </a:rPr>
              <a:t>训练的深度卷积神经网络</a:t>
            </a:r>
            <a:r>
              <a:rPr lang="en-US" altLang="zh-CN" sz="2800" dirty="0" err="1" smtClean="0">
                <a:latin typeface="微软雅黑" panose="020B0503020204020204" charset="-122"/>
                <a:ea typeface="微软雅黑" panose="020B0503020204020204" charset="-122"/>
              </a:rPr>
              <a:t>AlexNet</a:t>
            </a:r>
            <a:r>
              <a:rPr lang="zh-CN" altLang="zh-CN" sz="2800" dirty="0" smtClean="0">
                <a:latin typeface="微软雅黑" panose="020B0503020204020204" charset="-122"/>
                <a:ea typeface="微软雅黑" panose="020B0503020204020204" charset="-122"/>
              </a:rPr>
              <a:t>，在具有</a:t>
            </a:r>
            <a:r>
              <a:rPr lang="en-US" altLang="zh-CN" sz="2800" dirty="0" smtClean="0">
                <a:latin typeface="微软雅黑" panose="020B0503020204020204" charset="-122"/>
                <a:ea typeface="微软雅黑" panose="020B0503020204020204" charset="-122"/>
              </a:rPr>
              <a:t>1,000</a:t>
            </a:r>
            <a:r>
              <a:rPr lang="zh-CN" altLang="zh-CN" sz="2800" dirty="0" smtClean="0">
                <a:latin typeface="微软雅黑" panose="020B0503020204020204" charset="-122"/>
                <a:ea typeface="微软雅黑" panose="020B0503020204020204" charset="-122"/>
              </a:rPr>
              <a:t>种物体类别的</a:t>
            </a:r>
            <a:r>
              <a:rPr lang="en-US" altLang="zh-CN" sz="2800" dirty="0" err="1" smtClean="0">
                <a:latin typeface="微软雅黑" panose="020B0503020204020204" charset="-122"/>
                <a:ea typeface="微软雅黑" panose="020B0503020204020204" charset="-122"/>
              </a:rPr>
              <a:t>ImageNet</a:t>
            </a:r>
            <a:r>
              <a:rPr lang="zh-CN" altLang="zh-CN" sz="2800" dirty="0" smtClean="0">
                <a:latin typeface="微软雅黑" panose="020B0503020204020204" charset="-122"/>
                <a:ea typeface="微软雅黑" panose="020B0503020204020204" charset="-122"/>
              </a:rPr>
              <a:t>分类竞赛（</a:t>
            </a:r>
            <a:r>
              <a:rPr lang="en-US" altLang="zh-CN" sz="2800" dirty="0" smtClean="0">
                <a:latin typeface="微软雅黑" panose="020B0503020204020204" charset="-122"/>
                <a:ea typeface="微软雅黑" panose="020B0503020204020204" charset="-122"/>
              </a:rPr>
              <a:t>ILSVRC-2012</a:t>
            </a:r>
            <a:r>
              <a:rPr lang="zh-CN" altLang="zh-CN" sz="2800" dirty="0" smtClean="0">
                <a:latin typeface="微软雅黑" panose="020B0503020204020204" charset="-122"/>
                <a:ea typeface="微软雅黑" panose="020B0503020204020204" charset="-122"/>
              </a:rPr>
              <a:t>）中取得了</a:t>
            </a:r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</a:rPr>
              <a:t>当时</a:t>
            </a:r>
            <a:r>
              <a:rPr lang="zh-CN" altLang="zh-CN" sz="2800" dirty="0" smtClean="0">
                <a:latin typeface="微软雅黑" panose="020B0503020204020204" charset="-122"/>
                <a:ea typeface="微软雅黑" panose="020B0503020204020204" charset="-122"/>
              </a:rPr>
              <a:t>最好</a:t>
            </a:r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zh-CN" altLang="zh-CN" sz="2800" dirty="0" smtClean="0">
                <a:latin typeface="微软雅黑" panose="020B0503020204020204" charset="-122"/>
                <a:ea typeface="微软雅黑" panose="020B0503020204020204" charset="-122"/>
              </a:rPr>
              <a:t>成绩（</a:t>
            </a:r>
            <a:r>
              <a:rPr lang="en-US" altLang="zh-CN" sz="2800" dirty="0" smtClean="0">
                <a:latin typeface="微软雅黑" panose="020B0503020204020204" charset="-122"/>
                <a:ea typeface="微软雅黑" panose="020B0503020204020204" charset="-122"/>
              </a:rPr>
              <a:t>15.3%</a:t>
            </a:r>
            <a:r>
              <a:rPr lang="zh-CN" altLang="zh-CN" sz="2800" dirty="0" smtClean="0"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 sz="2800" dirty="0" smtClean="0">
                <a:latin typeface="微软雅黑" panose="020B0503020204020204" charset="-122"/>
                <a:ea typeface="微软雅黑" panose="020B0503020204020204" charset="-122"/>
              </a:rPr>
              <a:t>Top-5</a:t>
            </a:r>
            <a:r>
              <a:rPr lang="zh-CN" altLang="zh-CN" sz="2800" dirty="0" smtClean="0">
                <a:latin typeface="微软雅黑" panose="020B0503020204020204" charset="-122"/>
                <a:ea typeface="微软雅黑" panose="020B0503020204020204" charset="-122"/>
              </a:rPr>
              <a:t>错误率</a:t>
            </a:r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</a:rPr>
              <a:t>，比传统方法提高了</a:t>
            </a:r>
            <a:r>
              <a:rPr lang="en-US" altLang="zh-CN" sz="2800" dirty="0" smtClean="0">
                <a:latin typeface="微软雅黑" panose="020B0503020204020204" charset="-122"/>
                <a:ea typeface="微软雅黑" panose="020B0503020204020204" charset="-122"/>
              </a:rPr>
              <a:t>10.9%</a:t>
            </a:r>
            <a:r>
              <a:rPr lang="zh-CN" altLang="zh-CN" sz="2800" dirty="0" smtClean="0">
                <a:latin typeface="微软雅黑" panose="020B0503020204020204" charset="-122"/>
                <a:ea typeface="微软雅黑" panose="020B0503020204020204" charset="-122"/>
              </a:rPr>
              <a:t>），由此揭开了深度学习在计算机视觉</a:t>
            </a:r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</a:rPr>
              <a:t>、语音识别和自然语言理解</a:t>
            </a:r>
            <a:r>
              <a:rPr lang="zh-CN" altLang="zh-CN" sz="2800" dirty="0" smtClean="0">
                <a:latin typeface="微软雅黑" panose="020B0503020204020204" charset="-122"/>
                <a:ea typeface="微软雅黑" panose="020B0503020204020204" charset="-122"/>
              </a:rPr>
              <a:t>中</a:t>
            </a:r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</a:rPr>
              <a:t>大规模</a:t>
            </a:r>
            <a:r>
              <a:rPr lang="zh-CN" altLang="zh-CN" sz="2800" dirty="0" smtClean="0">
                <a:latin typeface="微软雅黑" panose="020B0503020204020204" charset="-122"/>
                <a:ea typeface="微软雅黑" panose="020B0503020204020204" charset="-122"/>
              </a:rPr>
              <a:t>研究</a:t>
            </a:r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zh-CN" altLang="zh-CN" sz="2800" dirty="0" smtClean="0">
                <a:latin typeface="微软雅黑" panose="020B0503020204020204" charset="-122"/>
                <a:ea typeface="微软雅黑" panose="020B0503020204020204" charset="-122"/>
              </a:rPr>
              <a:t>序幕。</a:t>
            </a:r>
            <a:r>
              <a:rPr lang="en-US" altLang="zh-CN" sz="2800" dirty="0" smtClean="0"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  <a:p>
            <a:pPr eaLnBrk="0" hangingPunct="0">
              <a:lnSpc>
                <a:spcPct val="120000"/>
              </a:lnSpc>
              <a:spcAft>
                <a:spcPts val="0"/>
              </a:spcAft>
              <a:defRPr/>
            </a:pPr>
            <a:r>
              <a:rPr lang="en-US" altLang="zh-CN" sz="2900" b="1" i="1" dirty="0" err="1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AlexNet</a:t>
            </a:r>
            <a:r>
              <a:rPr lang="en-US" altLang="zh-CN" sz="2900" b="1" i="1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+ </a:t>
            </a:r>
            <a:r>
              <a:rPr lang="zh-CN" altLang="en-US" sz="2900" b="1" i="1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大数据 </a:t>
            </a:r>
            <a:r>
              <a:rPr lang="en-US" altLang="zh-CN" sz="2900" b="1" i="1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+ GPU</a:t>
            </a:r>
          </a:p>
          <a:p>
            <a:pPr eaLnBrk="0" hangingPunct="0">
              <a:lnSpc>
                <a:spcPct val="120000"/>
              </a:lnSpc>
              <a:spcBef>
                <a:spcPts val="713"/>
              </a:spcBef>
              <a:spcAft>
                <a:spcPts val="1425"/>
              </a:spcAft>
              <a:defRPr/>
            </a:pPr>
            <a:r>
              <a:rPr lang="en-US" altLang="zh-CN" sz="320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2013</a:t>
            </a:r>
            <a:r>
              <a:rPr lang="zh-CN" altLang="en-US" sz="320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年产业界开始真正深度介入！</a:t>
            </a:r>
          </a:p>
        </p:txBody>
      </p:sp>
      <p:sp>
        <p:nvSpPr>
          <p:cNvPr id="4" name="矩形 3"/>
          <p:cNvSpPr/>
          <p:nvPr/>
        </p:nvSpPr>
        <p:spPr>
          <a:xfrm>
            <a:off x="1145153" y="7165065"/>
            <a:ext cx="10425042" cy="694430"/>
          </a:xfrm>
          <a:prstGeom prst="rect">
            <a:avLst/>
          </a:prstGeom>
        </p:spPr>
        <p:txBody>
          <a:bodyPr wrap="square" lIns="108594" tIns="54297" rIns="108594" bIns="54297">
            <a:spAutoFit/>
          </a:bodyPr>
          <a:lstStyle/>
          <a:p>
            <a:pPr algn="l"/>
            <a:r>
              <a:rPr lang="en-US" altLang="zh-CN" sz="1900" dirty="0" err="1" smtClean="0">
                <a:solidFill>
                  <a:srgbClr val="595959"/>
                </a:solidFill>
                <a:cs typeface="Times New Roman" panose="02020603050405020304" pitchFamily="18" charset="0"/>
              </a:rPr>
              <a:t>Krizhevsky</a:t>
            </a:r>
            <a:r>
              <a:rPr lang="en-US" altLang="zh-CN" sz="1900" dirty="0" smtClean="0">
                <a:solidFill>
                  <a:srgbClr val="595959"/>
                </a:solidFill>
                <a:cs typeface="Times New Roman" panose="02020603050405020304" pitchFamily="18" charset="0"/>
              </a:rPr>
              <a:t>, A., </a:t>
            </a:r>
            <a:r>
              <a:rPr lang="en-US" altLang="zh-CN" sz="1900" dirty="0" err="1" smtClean="0">
                <a:solidFill>
                  <a:srgbClr val="595959"/>
                </a:solidFill>
                <a:cs typeface="Times New Roman" panose="02020603050405020304" pitchFamily="18" charset="0"/>
              </a:rPr>
              <a:t>Sutskever</a:t>
            </a:r>
            <a:r>
              <a:rPr lang="en-US" altLang="zh-CN" sz="1900" dirty="0" smtClean="0">
                <a:solidFill>
                  <a:srgbClr val="595959"/>
                </a:solidFill>
                <a:cs typeface="Times New Roman" panose="02020603050405020304" pitchFamily="18" charset="0"/>
              </a:rPr>
              <a:t>, I., and Hinton, G. E. </a:t>
            </a:r>
            <a:r>
              <a:rPr lang="en-US" altLang="zh-CN" sz="1900" dirty="0" err="1" smtClean="0">
                <a:solidFill>
                  <a:srgbClr val="595959"/>
                </a:solidFill>
                <a:cs typeface="Times New Roman" panose="02020603050405020304" pitchFamily="18" charset="0"/>
              </a:rPr>
              <a:t>ImageNet</a:t>
            </a:r>
            <a:r>
              <a:rPr lang="en-US" altLang="zh-CN" sz="1900" dirty="0" smtClean="0">
                <a:solidFill>
                  <a:srgbClr val="595959"/>
                </a:solidFill>
                <a:cs typeface="Times New Roman" panose="02020603050405020304" pitchFamily="18" charset="0"/>
              </a:rPr>
              <a:t> classification with deep </a:t>
            </a:r>
          </a:p>
          <a:p>
            <a:pPr algn="l"/>
            <a:r>
              <a:rPr lang="en-US" altLang="zh-CN" sz="1900" dirty="0" smtClean="0">
                <a:solidFill>
                  <a:srgbClr val="595959"/>
                </a:solidFill>
                <a:cs typeface="Times New Roman" panose="02020603050405020304" pitchFamily="18" charset="0"/>
              </a:rPr>
              <a:t>convolutional neural networks.  </a:t>
            </a:r>
            <a:r>
              <a:rPr lang="de-DE" altLang="zh-CN" sz="1900" dirty="0" smtClean="0">
                <a:solidFill>
                  <a:srgbClr val="595959"/>
                </a:solidFill>
                <a:cs typeface="Times New Roman" panose="02020603050405020304" pitchFamily="18" charset="0"/>
              </a:rPr>
              <a:t>In </a:t>
            </a:r>
            <a:r>
              <a:rPr lang="de-DE" altLang="zh-CN" sz="1900" i="1" dirty="0" smtClean="0">
                <a:cs typeface="Times New Roman" panose="02020603050405020304" pitchFamily="18" charset="0"/>
              </a:rPr>
              <a:t>NIPS</a:t>
            </a:r>
            <a:r>
              <a:rPr lang="de-DE" altLang="zh-CN" sz="1900" dirty="0" smtClean="0">
                <a:solidFill>
                  <a:srgbClr val="595959"/>
                </a:solidFill>
                <a:cs typeface="Times New Roman" panose="02020603050405020304" pitchFamily="18" charset="0"/>
              </a:rPr>
              <a:t>, pp. 1106–1114, 2012</a:t>
            </a:r>
            <a:r>
              <a:rPr lang="de-DE" altLang="zh-CN" sz="1900" i="1" dirty="0" smtClean="0">
                <a:solidFill>
                  <a:srgbClr val="595959"/>
                </a:solidFill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内容占位符 2"/>
          <p:cNvSpPr txBox="1"/>
          <p:nvPr/>
        </p:nvSpPr>
        <p:spPr>
          <a:xfrm>
            <a:off x="950842" y="1008091"/>
            <a:ext cx="5218753" cy="648465"/>
          </a:xfrm>
          <a:prstGeom prst="rect">
            <a:avLst/>
          </a:prstGeom>
        </p:spPr>
        <p:txBody>
          <a:bodyPr lIns="91458" tIns="45729" rIns="91458" bIns="45729"/>
          <a:lstStyle/>
          <a:p>
            <a:pPr marL="990798" indent="-990798" defTabSz="914583">
              <a:spcBef>
                <a:spcPts val="0"/>
              </a:spcBef>
              <a:defRPr/>
            </a:pPr>
            <a:r>
              <a:rPr lang="en-US" altLang="zh-CN" sz="38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1</a:t>
            </a:r>
            <a:r>
              <a:rPr lang="zh-CN" altLang="en-US" sz="38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、</a:t>
            </a:r>
            <a:r>
              <a:rPr lang="en-US" altLang="zh-CN" sz="38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D</a:t>
            </a:r>
            <a:r>
              <a:rPr lang="en-US" altLang="zh-CN" sz="36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CNN</a:t>
            </a:r>
            <a:r>
              <a:rPr lang="zh-CN" altLang="zh-CN" sz="36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发展历程</a:t>
            </a:r>
            <a:endParaRPr lang="en-US" altLang="zh-CN" sz="3600" kern="0" dirty="0" smtClean="0">
              <a:solidFill>
                <a:srgbClr val="42BC6F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990798" indent="-990798" defTabSz="914583">
              <a:lnSpc>
                <a:spcPct val="130000"/>
              </a:lnSpc>
              <a:spcBef>
                <a:spcPct val="15000"/>
              </a:spcBef>
              <a:defRPr/>
            </a:pPr>
            <a:endParaRPr lang="en-US" altLang="zh-CN" sz="4000" b="1" kern="0" dirty="0" smtClean="0">
              <a:solidFill>
                <a:srgbClr val="00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</a:endParaRPr>
          </a:p>
        </p:txBody>
      </p:sp>
      <p:pic>
        <p:nvPicPr>
          <p:cNvPr id="5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50844" y="830746"/>
            <a:ext cx="5218752" cy="812963"/>
          </a:xfrm>
          <a:prstGeom prst="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58" tIns="45729" rIns="91458" bIns="45729" rtlCol="0" anchor="ctr"/>
          <a:lstStyle/>
          <a:p>
            <a:pPr algn="ctr"/>
            <a:endParaRPr lang="zh-CN" altLang="en-US" sz="17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4390" y="830746"/>
            <a:ext cx="5075205" cy="851071"/>
          </a:xfrm>
          <a:noFill/>
        </p:spPr>
        <p:txBody>
          <a:bodyPr/>
          <a:lstStyle/>
          <a:p>
            <a:pPr eaLnBrk="1" hangingPunct="1">
              <a:defRPr/>
            </a:pP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深度卷积神经网络</a:t>
            </a:r>
            <a:endParaRPr lang="zh-CN" altLang="zh-CN" sz="4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47" name="内容占位符 2"/>
          <p:cNvSpPr>
            <a:spLocks noGrp="1"/>
          </p:cNvSpPr>
          <p:nvPr>
            <p:ph idx="1"/>
          </p:nvPr>
        </p:nvSpPr>
        <p:spPr>
          <a:xfrm>
            <a:off x="950207" y="2664359"/>
            <a:ext cx="9325498" cy="4681523"/>
          </a:xfrm>
        </p:spPr>
        <p:txBody>
          <a:bodyPr/>
          <a:lstStyle/>
          <a:p>
            <a:pPr marL="990798" indent="-990798">
              <a:lnSpc>
                <a:spcPct val="130000"/>
              </a:lnSpc>
              <a:spcBef>
                <a:spcPct val="15000"/>
              </a:spcBef>
              <a:buNone/>
              <a:defRPr/>
            </a:pPr>
            <a:r>
              <a:rPr lang="en-US" altLang="zh-CN" sz="3200" b="1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3200" b="1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）卷积滤波</a:t>
            </a:r>
            <a:endParaRPr lang="en-US" altLang="zh-CN" sz="3200" b="1" dirty="0">
              <a:solidFill>
                <a:srgbClr val="42BC6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990798" indent="-990798">
              <a:lnSpc>
                <a:spcPct val="130000"/>
              </a:lnSpc>
              <a:spcBef>
                <a:spcPct val="15000"/>
              </a:spcBef>
              <a:buNone/>
              <a:defRPr/>
            </a:pPr>
            <a:r>
              <a:rPr lang="en-US" altLang="zh-CN" sz="3200" b="1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3200" b="1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）卷积层</a:t>
            </a:r>
            <a:endParaRPr lang="en-US" altLang="zh-CN" sz="3200" b="1" dirty="0" smtClean="0">
              <a:solidFill>
                <a:srgbClr val="42BC6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990798" indent="-990798">
              <a:lnSpc>
                <a:spcPct val="130000"/>
              </a:lnSpc>
              <a:spcBef>
                <a:spcPct val="15000"/>
              </a:spcBef>
              <a:buNone/>
              <a:defRPr/>
            </a:pPr>
            <a:r>
              <a:rPr lang="en-US" altLang="zh-CN" sz="3200" b="1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3200" b="1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）池化层</a:t>
            </a:r>
            <a:endParaRPr lang="en-US" altLang="zh-CN" sz="3200" b="1" dirty="0" smtClean="0">
              <a:solidFill>
                <a:srgbClr val="42BC6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990798" indent="-990798">
              <a:lnSpc>
                <a:spcPct val="130000"/>
              </a:lnSpc>
              <a:spcBef>
                <a:spcPct val="15000"/>
              </a:spcBef>
              <a:buNone/>
              <a:defRPr/>
            </a:pPr>
            <a:r>
              <a:rPr lang="en-US" altLang="zh-CN" sz="3200" b="1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3200" b="1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）非线性激发函数</a:t>
            </a:r>
            <a:endParaRPr lang="en-US" altLang="zh-CN" sz="3200" b="1" dirty="0" smtClean="0">
              <a:solidFill>
                <a:srgbClr val="42BC6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990798" indent="-990798">
              <a:lnSpc>
                <a:spcPct val="130000"/>
              </a:lnSpc>
              <a:spcBef>
                <a:spcPct val="15000"/>
              </a:spcBef>
              <a:buNone/>
              <a:defRPr/>
            </a:pPr>
            <a:r>
              <a:rPr lang="en-US" altLang="zh-CN" sz="3200" b="1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3200" b="1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）全连接层</a:t>
            </a:r>
            <a:endParaRPr lang="en-US" altLang="zh-CN" sz="3200" b="1" dirty="0" smtClean="0">
              <a:solidFill>
                <a:srgbClr val="42BC6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990798" indent="-990798">
              <a:lnSpc>
                <a:spcPct val="130000"/>
              </a:lnSpc>
              <a:spcBef>
                <a:spcPct val="15000"/>
              </a:spcBef>
              <a:buNone/>
              <a:defRPr/>
            </a:pPr>
            <a:r>
              <a:rPr lang="en-US" altLang="zh-CN" sz="3200" b="1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lang="zh-CN" altLang="en-US" sz="3200" b="1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en-US" altLang="zh-CN" sz="3200" b="1" dirty="0" err="1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Softmax</a:t>
            </a:r>
            <a:r>
              <a:rPr lang="zh-CN" altLang="en-US" sz="3200" b="1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层</a:t>
            </a:r>
            <a:endParaRPr lang="en-US" altLang="zh-CN" sz="3200" b="1" dirty="0" smtClean="0">
              <a:solidFill>
                <a:srgbClr val="42BC6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990798" indent="-990798">
              <a:lnSpc>
                <a:spcPct val="130000"/>
              </a:lnSpc>
              <a:spcBef>
                <a:spcPct val="15000"/>
              </a:spcBef>
              <a:buNone/>
              <a:defRPr/>
            </a:pP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ea typeface="黑体" pitchFamily="49" charset="-122"/>
            </a:endParaRPr>
          </a:p>
          <a:p>
            <a:pPr marL="990798" indent="-990798">
              <a:lnSpc>
                <a:spcPct val="130000"/>
              </a:lnSpc>
              <a:spcBef>
                <a:spcPct val="15000"/>
              </a:spcBef>
              <a:buNone/>
              <a:defRPr/>
            </a:pPr>
            <a:endParaRPr lang="en-US" altLang="zh-CN" sz="4000" b="1" dirty="0">
              <a:solidFill>
                <a:srgbClr val="00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" name="内容占位符 2"/>
          <p:cNvSpPr txBox="1"/>
          <p:nvPr/>
        </p:nvSpPr>
        <p:spPr>
          <a:xfrm>
            <a:off x="950842" y="1944760"/>
            <a:ext cx="4570681" cy="648465"/>
          </a:xfrm>
          <a:prstGeom prst="rect">
            <a:avLst/>
          </a:prstGeom>
        </p:spPr>
        <p:txBody>
          <a:bodyPr lIns="91458" tIns="45729" rIns="91458" bIns="45729"/>
          <a:lstStyle/>
          <a:p>
            <a:pPr marL="990798" indent="-990798" defTabSz="914583">
              <a:spcBef>
                <a:spcPts val="0"/>
              </a:spcBef>
              <a:defRPr/>
            </a:pPr>
            <a:r>
              <a:rPr lang="en-US" altLang="zh-CN" sz="38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2</a:t>
            </a:r>
            <a:r>
              <a:rPr lang="zh-CN" altLang="en-US" sz="38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、</a:t>
            </a:r>
            <a:r>
              <a:rPr lang="en-US" altLang="zh-CN" sz="38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D</a:t>
            </a:r>
            <a:r>
              <a:rPr lang="en-US" altLang="zh-CN" sz="36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CNN</a:t>
            </a:r>
            <a:r>
              <a:rPr lang="zh-CN" altLang="en-US" sz="36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基本原理</a:t>
            </a:r>
            <a:endParaRPr lang="en-US" altLang="zh-CN" sz="3600" kern="0" dirty="0" smtClean="0">
              <a:solidFill>
                <a:srgbClr val="42BC6F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990798" indent="-990798" defTabSz="914583">
              <a:lnSpc>
                <a:spcPct val="130000"/>
              </a:lnSpc>
              <a:spcBef>
                <a:spcPct val="15000"/>
              </a:spcBef>
              <a:defRPr/>
            </a:pPr>
            <a:endParaRPr lang="en-US" altLang="zh-CN" sz="4000" b="1" kern="0" dirty="0" smtClean="0">
              <a:solidFill>
                <a:srgbClr val="00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</a:endParaRPr>
          </a:p>
        </p:txBody>
      </p:sp>
      <p:pic>
        <p:nvPicPr>
          <p:cNvPr id="6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5"/>
          <p:cNvSpPr txBox="1"/>
          <p:nvPr/>
        </p:nvSpPr>
        <p:spPr>
          <a:xfrm>
            <a:off x="3721324" y="3252734"/>
            <a:ext cx="5184575" cy="771374"/>
          </a:xfrm>
          <a:prstGeom prst="rect">
            <a:avLst/>
          </a:prstGeom>
          <a:noFill/>
        </p:spPr>
        <p:txBody>
          <a:bodyPr wrap="square" lIns="108594" tIns="54297" rIns="108594" bIns="54297" rtlCol="0">
            <a:spAutoFit/>
          </a:bodyPr>
          <a:lstStyle/>
          <a:p>
            <a:pPr algn="ctr"/>
            <a:r>
              <a:rPr kumimoji="1" lang="en-US" altLang="zh-CN" sz="4300" b="1" dirty="0" smtClean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2</a:t>
            </a:r>
            <a:r>
              <a:rPr kumimoji="1" lang="zh-CN" altLang="en-US" sz="4300" b="1" dirty="0" smtClean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、 基本原理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95" y="4186379"/>
            <a:ext cx="10831483" cy="2030207"/>
          </a:xfrm>
          <a:prstGeom prst="rect">
            <a:avLst/>
          </a:prstGeom>
        </p:spPr>
      </p:pic>
      <p:sp>
        <p:nvSpPr>
          <p:cNvPr id="5" name="文本框 5"/>
          <p:cNvSpPr txBox="1"/>
          <p:nvPr/>
        </p:nvSpPr>
        <p:spPr>
          <a:xfrm>
            <a:off x="9045922" y="3691836"/>
            <a:ext cx="2632035" cy="480131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zh-CN" altLang="en-US" sz="2400" dirty="0" smtClean="0">
                <a:latin typeface="+mj-ea"/>
                <a:ea typeface="+mj-ea"/>
              </a:rPr>
              <a:t>卷积核</a:t>
            </a:r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6" name="文本占位符 8"/>
          <p:cNvSpPr txBox="1">
            <a:spLocks/>
          </p:cNvSpPr>
          <p:nvPr/>
        </p:nvSpPr>
        <p:spPr>
          <a:xfrm>
            <a:off x="1687922" y="3622005"/>
            <a:ext cx="2155140" cy="855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步长</a:t>
            </a:r>
            <a:r>
              <a:rPr kumimoji="0" lang="en-US" altLang="zh-CN" sz="22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=1</a:t>
            </a:r>
            <a:r>
              <a:rPr kumimoji="0" lang="zh-CN" altLang="en-US" sz="22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的卷积运算</a:t>
            </a:r>
            <a:endParaRPr kumimoji="0" lang="zh-CN" altLang="en-US" sz="2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文本占位符 8"/>
          <p:cNvSpPr txBox="1">
            <a:spLocks/>
          </p:cNvSpPr>
          <p:nvPr/>
        </p:nvSpPr>
        <p:spPr>
          <a:xfrm>
            <a:off x="6363562" y="3553913"/>
            <a:ext cx="2155140" cy="787908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>
            <a:lvl1pPr marL="177800" indent="-177800" algn="l" defTabSz="914400" rtl="0" eaLnBrk="1" latinLnBrk="0" hangingPunct="1">
              <a:spcBef>
                <a:spcPts val="1100"/>
              </a:spcBef>
              <a:buClr>
                <a:srgbClr val="1F497D"/>
              </a:buClr>
              <a:buSzPct val="80000"/>
              <a:buFont typeface="Wingdings" pitchFamily="2" charset="2"/>
              <a:buChar char=""/>
              <a:defRPr sz="11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355600" indent="-177800" algn="l" defTabSz="914400" rtl="0" eaLnBrk="1" latinLnBrk="0" hangingPunct="1">
              <a:spcBef>
                <a:spcPts val="1100"/>
              </a:spcBef>
              <a:buClr>
                <a:srgbClr val="1F497D"/>
              </a:buClr>
              <a:buSzPct val="80000"/>
              <a:buFont typeface="Wingdings" charset="2"/>
              <a:buChar char="v"/>
              <a:defRPr sz="11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33400" indent="-177800" algn="l" defTabSz="914400" rtl="0" eaLnBrk="1" latinLnBrk="0" hangingPunct="1">
              <a:spcBef>
                <a:spcPts val="1100"/>
              </a:spcBef>
              <a:buClr>
                <a:srgbClr val="1F497D"/>
              </a:buClr>
              <a:buSzPct val="80000"/>
              <a:buFont typeface="Wingdings" pitchFamily="2" charset="2"/>
              <a:buChar char=""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723900" indent="-190500" algn="l" defTabSz="914400" rtl="0" eaLnBrk="1" latinLnBrk="0" hangingPunct="1">
              <a:spcBef>
                <a:spcPts val="800"/>
              </a:spcBef>
              <a:buClr>
                <a:srgbClr val="1F497D"/>
              </a:buClr>
              <a:buSzPct val="80000"/>
              <a:buFont typeface="Wingdings" pitchFamily="2" charset="2"/>
              <a:buChar char="t"/>
              <a:defRPr sz="11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901700" indent="-177800" algn="l" defTabSz="914400" rtl="0" eaLnBrk="1" latinLnBrk="0" hangingPunct="1">
              <a:spcBef>
                <a:spcPts val="800"/>
              </a:spcBef>
              <a:buClr>
                <a:srgbClr val="1F497D"/>
              </a:buClr>
              <a:buFont typeface="Calibri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200" dirty="0" smtClean="0">
                <a:cs typeface="+mn-cs"/>
              </a:rPr>
              <a:t>步长</a:t>
            </a:r>
            <a:r>
              <a:rPr lang="en-US" altLang="zh-CN" sz="2200" dirty="0" smtClean="0">
                <a:cs typeface="+mn-cs"/>
              </a:rPr>
              <a:t>=2</a:t>
            </a:r>
            <a:r>
              <a:rPr lang="zh-CN" altLang="en-US" sz="2200" dirty="0" smtClean="0">
                <a:cs typeface="+mn-cs"/>
              </a:rPr>
              <a:t>的卷积运算</a:t>
            </a:r>
            <a:endParaRPr lang="zh-CN" altLang="en-US" sz="2200" dirty="0">
              <a:cs typeface="+mn-cs"/>
            </a:endParaRPr>
          </a:p>
        </p:txBody>
      </p:sp>
      <p:sp>
        <p:nvSpPr>
          <p:cNvPr id="8" name="文本占位符 8"/>
          <p:cNvSpPr txBox="1">
            <a:spLocks/>
          </p:cNvSpPr>
          <p:nvPr/>
        </p:nvSpPr>
        <p:spPr>
          <a:xfrm>
            <a:off x="2613269" y="6625108"/>
            <a:ext cx="6076606" cy="541687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>
            <a:lvl1pPr marL="177800" indent="-177800" algn="l" defTabSz="914400" rtl="0" eaLnBrk="1" latinLnBrk="0" hangingPunct="1">
              <a:spcBef>
                <a:spcPts val="1100"/>
              </a:spcBef>
              <a:buClr>
                <a:srgbClr val="1F497D"/>
              </a:buClr>
              <a:buSzPct val="80000"/>
              <a:buFont typeface="Wingdings" pitchFamily="2" charset="2"/>
              <a:buChar char=""/>
              <a:defRPr sz="11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355600" indent="-177800" algn="l" defTabSz="914400" rtl="0" eaLnBrk="1" latinLnBrk="0" hangingPunct="1">
              <a:spcBef>
                <a:spcPts val="1100"/>
              </a:spcBef>
              <a:buClr>
                <a:srgbClr val="1F497D"/>
              </a:buClr>
              <a:buSzPct val="80000"/>
              <a:buFont typeface="Wingdings" charset="2"/>
              <a:buChar char="v"/>
              <a:defRPr sz="11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33400" indent="-177800" algn="l" defTabSz="914400" rtl="0" eaLnBrk="1" latinLnBrk="0" hangingPunct="1">
              <a:spcBef>
                <a:spcPts val="1100"/>
              </a:spcBef>
              <a:buClr>
                <a:srgbClr val="1F497D"/>
              </a:buClr>
              <a:buSzPct val="80000"/>
              <a:buFont typeface="Wingdings" pitchFamily="2" charset="2"/>
              <a:buChar char=""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723900" indent="-190500" algn="l" defTabSz="914400" rtl="0" eaLnBrk="1" latinLnBrk="0" hangingPunct="1">
              <a:spcBef>
                <a:spcPts val="800"/>
              </a:spcBef>
              <a:buClr>
                <a:srgbClr val="1F497D"/>
              </a:buClr>
              <a:buSzPct val="80000"/>
              <a:buFont typeface="Wingdings" pitchFamily="2" charset="2"/>
              <a:buChar char="t"/>
              <a:defRPr sz="11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901700" indent="-177800" algn="l" defTabSz="914400" rtl="0" eaLnBrk="1" latinLnBrk="0" hangingPunct="1">
              <a:spcBef>
                <a:spcPts val="800"/>
              </a:spcBef>
              <a:buClr>
                <a:srgbClr val="1F497D"/>
              </a:buClr>
              <a:buFont typeface="Calibri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 smtClean="0">
                <a:latin typeface="+mj-ea"/>
                <a:ea typeface="+mj-ea"/>
                <a:cs typeface="+mn-cs"/>
              </a:rPr>
              <a:t>1</a:t>
            </a:r>
            <a:r>
              <a:rPr lang="zh-CN" altLang="en-US" sz="2800" dirty="0" smtClean="0">
                <a:latin typeface="+mj-ea"/>
                <a:ea typeface="+mj-ea"/>
                <a:cs typeface="+mn-cs"/>
              </a:rPr>
              <a:t>维卷积运算</a:t>
            </a:r>
            <a:endParaRPr lang="zh-CN" altLang="en-US" sz="2800" dirty="0">
              <a:latin typeface="+mj-ea"/>
              <a:ea typeface="+mj-ea"/>
              <a:cs typeface="+mn-cs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1057027" y="1800572"/>
            <a:ext cx="2699108" cy="720389"/>
          </a:xfrm>
          <a:prstGeom prst="rect">
            <a:avLst/>
          </a:prstGeom>
        </p:spPr>
        <p:txBody>
          <a:bodyPr/>
          <a:lstStyle/>
          <a:p>
            <a:pPr marL="990798" marR="0" lvl="0" indent="-990798" algn="l" defTabSz="914400" rtl="0" eaLnBrk="0" fontAlgn="base" latinLnBrk="0" hangingPunct="0">
              <a:lnSpc>
                <a:spcPct val="130000"/>
              </a:lnSpc>
              <a:spcBef>
                <a:spcPct val="1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42BC6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42BC6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）卷积滤波</a:t>
            </a:r>
            <a:endParaRPr kumimoji="0" lang="en-US" altLang="zh-CN" sz="3200" b="1" i="0" u="none" strike="noStrike" kern="0" cap="none" spc="0" normalizeH="0" baseline="0" noProof="0" dirty="0" smtClean="0">
              <a:ln>
                <a:noFill/>
              </a:ln>
              <a:solidFill>
                <a:srgbClr val="42BC6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990798" marR="0" lvl="0" indent="-990798" algn="l" defTabSz="914400" rtl="0" eaLnBrk="0" fontAlgn="base" latinLnBrk="0" hangingPunct="0">
              <a:lnSpc>
                <a:spcPct val="130000"/>
              </a:lnSpc>
              <a:spcBef>
                <a:spcPct val="1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黑体" pitchFamily="49" charset="-122"/>
              <a:cs typeface="+mn-cs"/>
            </a:endParaRPr>
          </a:p>
          <a:p>
            <a:pPr marL="990798" marR="0" lvl="0" indent="-990798" algn="l" defTabSz="914400" rtl="0" eaLnBrk="0" fontAlgn="base" latinLnBrk="0" hangingPunct="0">
              <a:lnSpc>
                <a:spcPct val="130000"/>
              </a:lnSpc>
              <a:spcBef>
                <a:spcPct val="1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000" b="1" i="0" u="none" strike="noStrike" kern="0" cap="none" spc="0" normalizeH="0" baseline="0" noProof="0" dirty="0">
              <a:ln>
                <a:noFill/>
              </a:ln>
              <a:solidFill>
                <a:srgbClr val="00FF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内容占位符 2"/>
          <p:cNvSpPr txBox="1"/>
          <p:nvPr/>
        </p:nvSpPr>
        <p:spPr>
          <a:xfrm>
            <a:off x="985019" y="936476"/>
            <a:ext cx="4570681" cy="648465"/>
          </a:xfrm>
          <a:prstGeom prst="rect">
            <a:avLst/>
          </a:prstGeom>
        </p:spPr>
        <p:txBody>
          <a:bodyPr lIns="91458" tIns="45729" rIns="91458" bIns="45729"/>
          <a:lstStyle/>
          <a:p>
            <a:pPr marL="990798" indent="-990798" defTabSz="914583">
              <a:spcBef>
                <a:spcPts val="0"/>
              </a:spcBef>
              <a:defRPr/>
            </a:pPr>
            <a:r>
              <a:rPr lang="en-US" altLang="zh-CN" sz="38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2</a:t>
            </a:r>
            <a:r>
              <a:rPr lang="zh-CN" altLang="en-US" sz="38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、</a:t>
            </a:r>
            <a:r>
              <a:rPr lang="en-US" altLang="zh-CN" sz="38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D</a:t>
            </a:r>
            <a:r>
              <a:rPr lang="en-US" altLang="zh-CN" sz="36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CNN</a:t>
            </a:r>
            <a:r>
              <a:rPr lang="zh-CN" altLang="en-US" sz="36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基本原理</a:t>
            </a:r>
            <a:endParaRPr lang="en-US" altLang="zh-CN" sz="3600" kern="0" dirty="0" smtClean="0">
              <a:solidFill>
                <a:srgbClr val="42BC6F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990798" indent="-990798" defTabSz="914583">
              <a:lnSpc>
                <a:spcPct val="130000"/>
              </a:lnSpc>
              <a:spcBef>
                <a:spcPct val="15000"/>
              </a:spcBef>
              <a:defRPr/>
            </a:pPr>
            <a:endParaRPr lang="en-US" altLang="zh-CN" sz="4000" b="1" kern="0" dirty="0" smtClean="0">
              <a:solidFill>
                <a:srgbClr val="00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2" name="Title 2"/>
          <p:cNvSpPr txBox="1">
            <a:spLocks/>
          </p:cNvSpPr>
          <p:nvPr/>
        </p:nvSpPr>
        <p:spPr bwMode="auto">
          <a:xfrm>
            <a:off x="5881563" y="2664668"/>
            <a:ext cx="5328592" cy="7200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594" tIns="54297" rIns="108594" bIns="54297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 smtClean="0">
                <a:solidFill>
                  <a:srgbClr val="42BC6F"/>
                </a:solidFill>
                <a:latin typeface="+mj-lt"/>
                <a:ea typeface="+mj-ea"/>
                <a:cs typeface="+mj-cs"/>
              </a:rPr>
              <a:t>归一化卷积核（</a:t>
            </a:r>
            <a:r>
              <a:rPr lang="en-US" altLang="zh-CN" sz="2400" kern="0" dirty="0" smtClean="0">
                <a:solidFill>
                  <a:srgbClr val="42BC6F"/>
                </a:solidFill>
                <a:latin typeface="+mj-lt"/>
                <a:ea typeface="+mj-ea"/>
                <a:cs typeface="+mj-cs"/>
              </a:rPr>
              <a:t>convolution kernel</a:t>
            </a:r>
            <a:r>
              <a:rPr lang="zh-CN" altLang="en-US" sz="2400" kern="0" dirty="0" smtClean="0">
                <a:solidFill>
                  <a:srgbClr val="42BC6F"/>
                </a:solidFill>
                <a:latin typeface="+mj-lt"/>
                <a:ea typeface="+mj-ea"/>
                <a:cs typeface="+mj-cs"/>
              </a:rPr>
              <a:t>）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42BC6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3" name="图片 12" descr="http://img.mp.itc.cn/upload/20170220/f5d506c19fc4440fa7712690a48b96b9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53571" y="576436"/>
            <a:ext cx="4968552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图片 13" descr="http://img.mp.itc.cn/upload/20170220/6aa2cfeb43af4152b78f47c36bb6a2fe.pn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81563" y="1728564"/>
            <a:ext cx="4464496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058541" y="912183"/>
            <a:ext cx="8079303" cy="114322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58" tIns="45729" rIns="91458" bIns="45729" anchor="ctr"/>
          <a:lstStyle/>
          <a:p>
            <a:pPr algn="ctr"/>
            <a:endParaRPr lang="zh-CN" altLang="zh-CN" sz="3600" b="1" dirty="0">
              <a:solidFill>
                <a:srgbClr val="B50C00"/>
              </a:solidFill>
              <a:latin typeface="Arial Black" pitchFamily="34" charset="0"/>
              <a:ea typeface="隶书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40680" y="830746"/>
            <a:ext cx="4292811" cy="812963"/>
          </a:xfrm>
          <a:prstGeom prst="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58" tIns="45729" rIns="91458" bIns="45729" rtlCol="0" anchor="ctr"/>
          <a:lstStyle/>
          <a:p>
            <a:pPr algn="ctr"/>
            <a:endParaRPr lang="zh-CN" altLang="en-US" sz="17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41003" y="792460"/>
            <a:ext cx="4504055" cy="851071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zh-CN" dirty="0" smtClean="0">
                <a:solidFill>
                  <a:schemeClr val="bg1"/>
                </a:solidFill>
              </a:rPr>
              <a:t>  </a:t>
            </a:r>
            <a:r>
              <a:rPr lang="zh-CN" altLang="zh-CN" dirty="0" smtClean="0">
                <a:solidFill>
                  <a:schemeClr val="bg1"/>
                </a:solidFill>
              </a:rPr>
              <a:t>课程教学内容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913011" y="1944588"/>
            <a:ext cx="10801200" cy="5544616"/>
          </a:xfrm>
        </p:spPr>
        <p:txBody>
          <a:bodyPr/>
          <a:lstStyle/>
          <a:p>
            <a:pPr marL="170214" indent="3176">
              <a:lnSpc>
                <a:spcPct val="130000"/>
              </a:lnSpc>
              <a:spcBef>
                <a:spcPct val="15000"/>
              </a:spcBef>
              <a:buNone/>
              <a:defRPr/>
            </a:pPr>
            <a:r>
              <a:rPr lang="zh-CN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深度卷积神经网络（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DCNN</a:t>
            </a:r>
            <a:r>
              <a:rPr lang="zh-CN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0214" indent="3176">
              <a:lnSpc>
                <a:spcPct val="130000"/>
              </a:lnSpc>
              <a:spcBef>
                <a:spcPct val="15000"/>
              </a:spcBef>
              <a:buNone/>
              <a:defRPr/>
            </a:pPr>
            <a:r>
              <a:rPr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DCNN</a:t>
            </a:r>
            <a:r>
              <a:rPr lang="zh-CN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发展历程</a:t>
            </a:r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；</a:t>
            </a:r>
            <a:endParaRPr lang="en-US" altLang="zh-CN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0214" indent="3176">
              <a:lnSpc>
                <a:spcPct val="130000"/>
              </a:lnSpc>
              <a:spcBef>
                <a:spcPct val="15000"/>
              </a:spcBef>
              <a:buNone/>
              <a:defRPr/>
            </a:pPr>
            <a:r>
              <a:rPr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基本原理</a:t>
            </a:r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；</a:t>
            </a:r>
            <a:endParaRPr lang="en-US" altLang="zh-CN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0214" indent="3176">
              <a:lnSpc>
                <a:spcPct val="130000"/>
              </a:lnSpc>
              <a:spcBef>
                <a:spcPct val="15000"/>
              </a:spcBef>
              <a:buNone/>
              <a:defRPr/>
            </a:pPr>
            <a:r>
              <a:rPr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典型</a:t>
            </a:r>
            <a:r>
              <a:rPr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DCNN</a:t>
            </a:r>
            <a:r>
              <a:rPr lang="zh-CN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模型</a:t>
            </a:r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en-US" altLang="zh-CN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0214" indent="3176">
              <a:lnSpc>
                <a:spcPct val="130000"/>
              </a:lnSpc>
              <a:spcBef>
                <a:spcPct val="15000"/>
              </a:spcBef>
              <a:buNone/>
              <a:defRPr/>
            </a:pPr>
            <a:r>
              <a:rPr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r>
              <a:rPr lang="en-US" altLang="zh-CN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AlexNet</a:t>
            </a:r>
            <a:r>
              <a:rPr lang="zh-CN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VGG</a:t>
            </a:r>
            <a:r>
              <a:rPr lang="zh-CN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GoogLeNet (Inception)</a:t>
            </a:r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ResNet</a:t>
            </a:r>
            <a:r>
              <a:rPr lang="zh-CN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等</a:t>
            </a:r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；</a:t>
            </a:r>
            <a:endParaRPr lang="en-US" altLang="zh-CN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0214" indent="3176">
              <a:lnSpc>
                <a:spcPct val="130000"/>
              </a:lnSpc>
              <a:spcBef>
                <a:spcPct val="15000"/>
              </a:spcBef>
              <a:buNone/>
              <a:defRPr/>
            </a:pPr>
            <a:r>
              <a:rPr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编程实操剖析</a:t>
            </a:r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；</a:t>
            </a:r>
            <a:endParaRPr lang="en-US" altLang="zh-CN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0214" indent="3176">
              <a:lnSpc>
                <a:spcPct val="130000"/>
              </a:lnSpc>
              <a:spcBef>
                <a:spcPct val="15000"/>
              </a:spcBef>
              <a:buNone/>
              <a:defRPr/>
            </a:pPr>
            <a:r>
              <a:rPr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、讨论：</a:t>
            </a:r>
            <a:r>
              <a:rPr lang="zh-CN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为什么说</a:t>
            </a:r>
            <a:r>
              <a:rPr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DCNN</a:t>
            </a:r>
            <a:r>
              <a:rPr lang="zh-CN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是目前人工智能的主要进展？</a:t>
            </a:r>
            <a:endParaRPr lang="en-US" altLang="zh-CN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0214" indent="3176">
              <a:lnSpc>
                <a:spcPct val="130000"/>
              </a:lnSpc>
              <a:spcBef>
                <a:spcPct val="15000"/>
              </a:spcBef>
              <a:buNone/>
              <a:defRPr/>
            </a:pPr>
            <a:endParaRPr lang="en-US" altLang="zh-CN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61283" y="648444"/>
            <a:ext cx="8034411" cy="7030409"/>
          </a:xfrm>
          <a:prstGeom prst="rect">
            <a:avLst/>
          </a:prstGeom>
        </p:spPr>
      </p:pic>
      <p:sp>
        <p:nvSpPr>
          <p:cNvPr id="3" name="文本框 11"/>
          <p:cNvSpPr txBox="1"/>
          <p:nvPr/>
        </p:nvSpPr>
        <p:spPr>
          <a:xfrm>
            <a:off x="7249715" y="6049044"/>
            <a:ext cx="3960440" cy="1191095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latin typeface="+mj-ea"/>
                <a:ea typeface="+mj-ea"/>
              </a:rPr>
              <a:t>卷积核与对应的特征图上的区域进行逐点相乘，然后求和，得到相应的输出特征图的结果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913011" y="936476"/>
            <a:ext cx="2699108" cy="720389"/>
          </a:xfrm>
          <a:prstGeom prst="rect">
            <a:avLst/>
          </a:prstGeom>
        </p:spPr>
        <p:txBody>
          <a:bodyPr/>
          <a:lstStyle/>
          <a:p>
            <a:pPr marL="990798" marR="0" lvl="0" indent="-990798" algn="l" defTabSz="914400" rtl="0" eaLnBrk="0" fontAlgn="base" latinLnBrk="0" hangingPunct="0">
              <a:lnSpc>
                <a:spcPct val="130000"/>
              </a:lnSpc>
              <a:spcBef>
                <a:spcPct val="1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42BC6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42BC6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）卷积滤波</a:t>
            </a:r>
            <a:endParaRPr kumimoji="0" lang="en-US" altLang="zh-CN" sz="3200" b="1" i="0" u="none" strike="noStrike" kern="0" cap="none" spc="0" normalizeH="0" baseline="0" noProof="0" dirty="0" smtClean="0">
              <a:ln>
                <a:noFill/>
              </a:ln>
              <a:solidFill>
                <a:srgbClr val="42BC6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990798" marR="0" lvl="0" indent="-990798" algn="l" defTabSz="914400" rtl="0" eaLnBrk="0" fontAlgn="base" latinLnBrk="0" hangingPunct="0">
              <a:lnSpc>
                <a:spcPct val="130000"/>
              </a:lnSpc>
              <a:spcBef>
                <a:spcPct val="1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黑体" pitchFamily="49" charset="-122"/>
              <a:cs typeface="+mn-cs"/>
            </a:endParaRPr>
          </a:p>
          <a:p>
            <a:pPr marL="990798" marR="0" lvl="0" indent="-990798" algn="l" defTabSz="914400" rtl="0" eaLnBrk="0" fontAlgn="base" latinLnBrk="0" hangingPunct="0">
              <a:lnSpc>
                <a:spcPct val="130000"/>
              </a:lnSpc>
              <a:spcBef>
                <a:spcPct val="1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000" b="1" i="0" u="none" strike="noStrike" kern="0" cap="none" spc="0" normalizeH="0" baseline="0" noProof="0" dirty="0">
              <a:ln>
                <a:noFill/>
              </a:ln>
              <a:solidFill>
                <a:srgbClr val="00FF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文本占位符 8"/>
          <p:cNvSpPr txBox="1">
            <a:spLocks/>
          </p:cNvSpPr>
          <p:nvPr/>
        </p:nvSpPr>
        <p:spPr>
          <a:xfrm>
            <a:off x="957085" y="3888804"/>
            <a:ext cx="2476206" cy="541687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>
            <a:lvl1pPr marL="177800" indent="-177800" algn="l" defTabSz="914400" rtl="0" eaLnBrk="1" latinLnBrk="0" hangingPunct="1">
              <a:spcBef>
                <a:spcPts val="1100"/>
              </a:spcBef>
              <a:buClr>
                <a:srgbClr val="1F497D"/>
              </a:buClr>
              <a:buSzPct val="80000"/>
              <a:buFont typeface="Wingdings" pitchFamily="2" charset="2"/>
              <a:buChar char=""/>
              <a:defRPr sz="11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355600" indent="-177800" algn="l" defTabSz="914400" rtl="0" eaLnBrk="1" latinLnBrk="0" hangingPunct="1">
              <a:spcBef>
                <a:spcPts val="1100"/>
              </a:spcBef>
              <a:buClr>
                <a:srgbClr val="1F497D"/>
              </a:buClr>
              <a:buSzPct val="80000"/>
              <a:buFont typeface="Wingdings" charset="2"/>
              <a:buChar char="v"/>
              <a:defRPr sz="11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33400" indent="-177800" algn="l" defTabSz="914400" rtl="0" eaLnBrk="1" latinLnBrk="0" hangingPunct="1">
              <a:spcBef>
                <a:spcPts val="1100"/>
              </a:spcBef>
              <a:buClr>
                <a:srgbClr val="1F497D"/>
              </a:buClr>
              <a:buSzPct val="80000"/>
              <a:buFont typeface="Wingdings" pitchFamily="2" charset="2"/>
              <a:buChar char=""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723900" indent="-190500" algn="l" defTabSz="914400" rtl="0" eaLnBrk="1" latinLnBrk="0" hangingPunct="1">
              <a:spcBef>
                <a:spcPts val="800"/>
              </a:spcBef>
              <a:buClr>
                <a:srgbClr val="1F497D"/>
              </a:buClr>
              <a:buSzPct val="80000"/>
              <a:buFont typeface="Wingdings" pitchFamily="2" charset="2"/>
              <a:buChar char="t"/>
              <a:defRPr sz="11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901700" indent="-177800" algn="l" defTabSz="914400" rtl="0" eaLnBrk="1" latinLnBrk="0" hangingPunct="1">
              <a:spcBef>
                <a:spcPts val="800"/>
              </a:spcBef>
              <a:buClr>
                <a:srgbClr val="1F497D"/>
              </a:buClr>
              <a:buFont typeface="Calibri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 smtClean="0">
                <a:latin typeface="+mj-ea"/>
                <a:ea typeface="+mj-ea"/>
                <a:cs typeface="+mn-cs"/>
              </a:rPr>
              <a:t>2</a:t>
            </a:r>
            <a:r>
              <a:rPr lang="zh-CN" altLang="en-US" sz="2800" dirty="0" smtClean="0">
                <a:latin typeface="+mj-ea"/>
                <a:ea typeface="+mj-ea"/>
                <a:cs typeface="+mn-cs"/>
              </a:rPr>
              <a:t>维卷积运算</a:t>
            </a:r>
            <a:endParaRPr lang="zh-CN" altLang="en-US" sz="2800" dirty="0">
              <a:latin typeface="+mj-ea"/>
              <a:ea typeface="+mj-ea"/>
              <a:cs typeface="+mn-cs"/>
            </a:endParaRPr>
          </a:p>
        </p:txBody>
      </p:sp>
      <p:sp>
        <p:nvSpPr>
          <p:cNvPr id="7" name="文本占位符 8"/>
          <p:cNvSpPr txBox="1">
            <a:spLocks/>
          </p:cNvSpPr>
          <p:nvPr/>
        </p:nvSpPr>
        <p:spPr>
          <a:xfrm>
            <a:off x="1057027" y="5544988"/>
            <a:ext cx="2448272" cy="46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步长（</a:t>
            </a:r>
            <a:r>
              <a:rPr kumimoji="0" lang="en-US" altLang="zh-CN" sz="2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stride</a:t>
            </a:r>
            <a:r>
              <a:rPr kumimoji="0" lang="zh-CN" alt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）</a:t>
            </a:r>
            <a:r>
              <a:rPr kumimoji="0" lang="en-US" altLang="zh-CN" sz="2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= 1</a:t>
            </a:r>
            <a:endParaRPr kumimoji="0" lang="zh-CN" altLang="en-US" sz="2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文本占位符 8"/>
          <p:cNvSpPr txBox="1">
            <a:spLocks/>
          </p:cNvSpPr>
          <p:nvPr/>
        </p:nvSpPr>
        <p:spPr>
          <a:xfrm>
            <a:off x="1057027" y="5977036"/>
            <a:ext cx="2448272" cy="46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步长（</a:t>
            </a:r>
            <a:r>
              <a:rPr kumimoji="0" lang="en-US" altLang="zh-CN" sz="2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stride</a:t>
            </a:r>
            <a:r>
              <a:rPr kumimoji="0" lang="zh-CN" alt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）</a:t>
            </a:r>
            <a:r>
              <a:rPr kumimoji="0" lang="en-US" altLang="zh-CN" sz="2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= 2</a:t>
            </a:r>
            <a:endParaRPr kumimoji="0" lang="zh-CN" altLang="en-US" sz="2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61283" y="718515"/>
            <a:ext cx="8640960" cy="7058721"/>
          </a:xfrm>
          <a:prstGeom prst="rect">
            <a:avLst/>
          </a:prstGeom>
        </p:spPr>
      </p:pic>
      <p:sp>
        <p:nvSpPr>
          <p:cNvPr id="7" name="文本框 11"/>
          <p:cNvSpPr txBox="1"/>
          <p:nvPr/>
        </p:nvSpPr>
        <p:spPr>
          <a:xfrm>
            <a:off x="7249715" y="6049044"/>
            <a:ext cx="3960440" cy="1191095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latin typeface="+mj-ea"/>
                <a:ea typeface="+mj-ea"/>
              </a:rPr>
              <a:t>卷积核与对应的特征图上的区域进行逐点相乘，然后求和，得到相应的输出特征图的结果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913011" y="936476"/>
            <a:ext cx="2699108" cy="720389"/>
          </a:xfrm>
          <a:prstGeom prst="rect">
            <a:avLst/>
          </a:prstGeom>
        </p:spPr>
        <p:txBody>
          <a:bodyPr/>
          <a:lstStyle/>
          <a:p>
            <a:pPr marL="990798" marR="0" lvl="0" indent="-990798" algn="l" defTabSz="914400" rtl="0" eaLnBrk="0" fontAlgn="base" latinLnBrk="0" hangingPunct="0">
              <a:lnSpc>
                <a:spcPct val="130000"/>
              </a:lnSpc>
              <a:spcBef>
                <a:spcPct val="1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42BC6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42BC6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）卷积滤波</a:t>
            </a:r>
            <a:endParaRPr kumimoji="0" lang="en-US" altLang="zh-CN" sz="3200" b="1" i="0" u="none" strike="noStrike" kern="0" cap="none" spc="0" normalizeH="0" baseline="0" noProof="0" dirty="0" smtClean="0">
              <a:ln>
                <a:noFill/>
              </a:ln>
              <a:solidFill>
                <a:srgbClr val="42BC6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990798" marR="0" lvl="0" indent="-990798" algn="l" defTabSz="914400" rtl="0" eaLnBrk="0" fontAlgn="base" latinLnBrk="0" hangingPunct="0">
              <a:lnSpc>
                <a:spcPct val="130000"/>
              </a:lnSpc>
              <a:spcBef>
                <a:spcPct val="1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黑体" pitchFamily="49" charset="-122"/>
              <a:cs typeface="+mn-cs"/>
            </a:endParaRPr>
          </a:p>
          <a:p>
            <a:pPr marL="990798" marR="0" lvl="0" indent="-990798" algn="l" defTabSz="914400" rtl="0" eaLnBrk="0" fontAlgn="base" latinLnBrk="0" hangingPunct="0">
              <a:lnSpc>
                <a:spcPct val="130000"/>
              </a:lnSpc>
              <a:spcBef>
                <a:spcPct val="1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000" b="1" i="0" u="none" strike="noStrike" kern="0" cap="none" spc="0" normalizeH="0" baseline="0" noProof="0" dirty="0">
              <a:ln>
                <a:noFill/>
              </a:ln>
              <a:solidFill>
                <a:srgbClr val="00FF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文本占位符 8"/>
          <p:cNvSpPr txBox="1">
            <a:spLocks/>
          </p:cNvSpPr>
          <p:nvPr/>
        </p:nvSpPr>
        <p:spPr>
          <a:xfrm>
            <a:off x="985019" y="3888804"/>
            <a:ext cx="2476206" cy="541687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>
            <a:lvl1pPr marL="177800" indent="-177800" algn="l" defTabSz="914400" rtl="0" eaLnBrk="1" latinLnBrk="0" hangingPunct="1">
              <a:spcBef>
                <a:spcPts val="1100"/>
              </a:spcBef>
              <a:buClr>
                <a:srgbClr val="1F497D"/>
              </a:buClr>
              <a:buSzPct val="80000"/>
              <a:buFont typeface="Wingdings" pitchFamily="2" charset="2"/>
              <a:buChar char=""/>
              <a:defRPr sz="11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355600" indent="-177800" algn="l" defTabSz="914400" rtl="0" eaLnBrk="1" latinLnBrk="0" hangingPunct="1">
              <a:spcBef>
                <a:spcPts val="1100"/>
              </a:spcBef>
              <a:buClr>
                <a:srgbClr val="1F497D"/>
              </a:buClr>
              <a:buSzPct val="80000"/>
              <a:buFont typeface="Wingdings" charset="2"/>
              <a:buChar char="v"/>
              <a:defRPr sz="11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33400" indent="-177800" algn="l" defTabSz="914400" rtl="0" eaLnBrk="1" latinLnBrk="0" hangingPunct="1">
              <a:spcBef>
                <a:spcPts val="1100"/>
              </a:spcBef>
              <a:buClr>
                <a:srgbClr val="1F497D"/>
              </a:buClr>
              <a:buSzPct val="80000"/>
              <a:buFont typeface="Wingdings" pitchFamily="2" charset="2"/>
              <a:buChar char=""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723900" indent="-190500" algn="l" defTabSz="914400" rtl="0" eaLnBrk="1" latinLnBrk="0" hangingPunct="1">
              <a:spcBef>
                <a:spcPts val="800"/>
              </a:spcBef>
              <a:buClr>
                <a:srgbClr val="1F497D"/>
              </a:buClr>
              <a:buSzPct val="80000"/>
              <a:buFont typeface="Wingdings" pitchFamily="2" charset="2"/>
              <a:buChar char="t"/>
              <a:defRPr sz="11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901700" indent="-177800" algn="l" defTabSz="914400" rtl="0" eaLnBrk="1" latinLnBrk="0" hangingPunct="1">
              <a:spcBef>
                <a:spcPts val="800"/>
              </a:spcBef>
              <a:buClr>
                <a:srgbClr val="1F497D"/>
              </a:buClr>
              <a:buFont typeface="Calibri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 smtClean="0">
                <a:latin typeface="+mj-ea"/>
                <a:ea typeface="+mj-ea"/>
                <a:cs typeface="+mn-cs"/>
              </a:rPr>
              <a:t>2</a:t>
            </a:r>
            <a:r>
              <a:rPr lang="zh-CN" altLang="en-US" sz="2800" dirty="0" smtClean="0">
                <a:latin typeface="+mj-ea"/>
                <a:ea typeface="+mj-ea"/>
                <a:cs typeface="+mn-cs"/>
              </a:rPr>
              <a:t>维卷积运算</a:t>
            </a:r>
            <a:endParaRPr lang="zh-CN" altLang="en-US" sz="2800" dirty="0">
              <a:latin typeface="+mj-ea"/>
              <a:ea typeface="+mj-ea"/>
              <a:cs typeface="+mn-cs"/>
            </a:endParaRPr>
          </a:p>
        </p:txBody>
      </p:sp>
      <p:pic>
        <p:nvPicPr>
          <p:cNvPr id="6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99493" y="648444"/>
            <a:ext cx="8531778" cy="6912768"/>
          </a:xfrm>
          <a:prstGeom prst="rect">
            <a:avLst/>
          </a:prstGeom>
        </p:spPr>
      </p:pic>
      <p:sp>
        <p:nvSpPr>
          <p:cNvPr id="3" name="文本框 11"/>
          <p:cNvSpPr txBox="1"/>
          <p:nvPr/>
        </p:nvSpPr>
        <p:spPr>
          <a:xfrm>
            <a:off x="7249715" y="6049044"/>
            <a:ext cx="3960440" cy="1191095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latin typeface="+mj-ea"/>
                <a:ea typeface="+mj-ea"/>
              </a:rPr>
              <a:t>卷积核与对应的特征图上的区域进行逐点相乘，然后求和，得到相应的输出特征图的结果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913011" y="936476"/>
            <a:ext cx="2699108" cy="720389"/>
          </a:xfrm>
          <a:prstGeom prst="rect">
            <a:avLst/>
          </a:prstGeom>
        </p:spPr>
        <p:txBody>
          <a:bodyPr/>
          <a:lstStyle/>
          <a:p>
            <a:pPr marL="990798" marR="0" lvl="0" indent="-990798" algn="l" defTabSz="914400" rtl="0" eaLnBrk="0" fontAlgn="base" latinLnBrk="0" hangingPunct="0">
              <a:lnSpc>
                <a:spcPct val="130000"/>
              </a:lnSpc>
              <a:spcBef>
                <a:spcPct val="1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42BC6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42BC6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）卷积滤波</a:t>
            </a:r>
            <a:endParaRPr kumimoji="0" lang="en-US" altLang="zh-CN" sz="3200" b="1" i="0" u="none" strike="noStrike" kern="0" cap="none" spc="0" normalizeH="0" baseline="0" noProof="0" dirty="0" smtClean="0">
              <a:ln>
                <a:noFill/>
              </a:ln>
              <a:solidFill>
                <a:srgbClr val="42BC6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990798" marR="0" lvl="0" indent="-990798" algn="l" defTabSz="914400" rtl="0" eaLnBrk="0" fontAlgn="base" latinLnBrk="0" hangingPunct="0">
              <a:lnSpc>
                <a:spcPct val="130000"/>
              </a:lnSpc>
              <a:spcBef>
                <a:spcPct val="1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黑体" pitchFamily="49" charset="-122"/>
              <a:cs typeface="+mn-cs"/>
            </a:endParaRPr>
          </a:p>
          <a:p>
            <a:pPr marL="990798" marR="0" lvl="0" indent="-990798" algn="l" defTabSz="914400" rtl="0" eaLnBrk="0" fontAlgn="base" latinLnBrk="0" hangingPunct="0">
              <a:lnSpc>
                <a:spcPct val="130000"/>
              </a:lnSpc>
              <a:spcBef>
                <a:spcPct val="1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000" b="1" i="0" u="none" strike="noStrike" kern="0" cap="none" spc="0" normalizeH="0" baseline="0" noProof="0" dirty="0">
              <a:ln>
                <a:noFill/>
              </a:ln>
              <a:solidFill>
                <a:srgbClr val="00FF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文本占位符 8"/>
          <p:cNvSpPr txBox="1">
            <a:spLocks/>
          </p:cNvSpPr>
          <p:nvPr/>
        </p:nvSpPr>
        <p:spPr>
          <a:xfrm>
            <a:off x="985019" y="3888804"/>
            <a:ext cx="2476206" cy="541687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>
            <a:lvl1pPr marL="177800" indent="-177800" algn="l" defTabSz="914400" rtl="0" eaLnBrk="1" latinLnBrk="0" hangingPunct="1">
              <a:spcBef>
                <a:spcPts val="1100"/>
              </a:spcBef>
              <a:buClr>
                <a:srgbClr val="1F497D"/>
              </a:buClr>
              <a:buSzPct val="80000"/>
              <a:buFont typeface="Wingdings" pitchFamily="2" charset="2"/>
              <a:buChar char=""/>
              <a:defRPr sz="11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355600" indent="-177800" algn="l" defTabSz="914400" rtl="0" eaLnBrk="1" latinLnBrk="0" hangingPunct="1">
              <a:spcBef>
                <a:spcPts val="1100"/>
              </a:spcBef>
              <a:buClr>
                <a:srgbClr val="1F497D"/>
              </a:buClr>
              <a:buSzPct val="80000"/>
              <a:buFont typeface="Wingdings" charset="2"/>
              <a:buChar char="v"/>
              <a:defRPr sz="11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33400" indent="-177800" algn="l" defTabSz="914400" rtl="0" eaLnBrk="1" latinLnBrk="0" hangingPunct="1">
              <a:spcBef>
                <a:spcPts val="1100"/>
              </a:spcBef>
              <a:buClr>
                <a:srgbClr val="1F497D"/>
              </a:buClr>
              <a:buSzPct val="80000"/>
              <a:buFont typeface="Wingdings" pitchFamily="2" charset="2"/>
              <a:buChar char=""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723900" indent="-190500" algn="l" defTabSz="914400" rtl="0" eaLnBrk="1" latinLnBrk="0" hangingPunct="1">
              <a:spcBef>
                <a:spcPts val="800"/>
              </a:spcBef>
              <a:buClr>
                <a:srgbClr val="1F497D"/>
              </a:buClr>
              <a:buSzPct val="80000"/>
              <a:buFont typeface="Wingdings" pitchFamily="2" charset="2"/>
              <a:buChar char="t"/>
              <a:defRPr sz="11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901700" indent="-177800" algn="l" defTabSz="914400" rtl="0" eaLnBrk="1" latinLnBrk="0" hangingPunct="1">
              <a:spcBef>
                <a:spcPts val="800"/>
              </a:spcBef>
              <a:buClr>
                <a:srgbClr val="1F497D"/>
              </a:buClr>
              <a:buFont typeface="Calibri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 smtClean="0">
                <a:latin typeface="+mj-ea"/>
                <a:ea typeface="+mj-ea"/>
                <a:cs typeface="+mn-cs"/>
              </a:rPr>
              <a:t>2</a:t>
            </a:r>
            <a:r>
              <a:rPr lang="zh-CN" altLang="en-US" sz="2800" dirty="0" smtClean="0">
                <a:latin typeface="+mj-ea"/>
                <a:ea typeface="+mj-ea"/>
                <a:cs typeface="+mn-cs"/>
              </a:rPr>
              <a:t>维卷积运算</a:t>
            </a:r>
            <a:endParaRPr lang="zh-CN" altLang="en-US" sz="2800" dirty="0">
              <a:latin typeface="+mj-ea"/>
              <a:ea typeface="+mj-ea"/>
              <a:cs typeface="+mn-cs"/>
            </a:endParaRPr>
          </a:p>
        </p:txBody>
      </p:sp>
      <p:pic>
        <p:nvPicPr>
          <p:cNvPr id="6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1489075" y="2664668"/>
            <a:ext cx="3960440" cy="720080"/>
          </a:xfrm>
        </p:spPr>
        <p:txBody>
          <a:bodyPr/>
          <a:lstStyle/>
          <a:p>
            <a:r>
              <a:rPr lang="zh-CN" altLang="en-US" sz="2400" dirty="0" smtClean="0"/>
              <a:t>卷积核</a:t>
            </a:r>
            <a:r>
              <a:rPr lang="en-US" altLang="zh-CN" sz="2400" dirty="0" smtClean="0"/>
              <a:t>:  </a:t>
            </a:r>
            <a:r>
              <a:rPr lang="en-US" altLang="zh-CN" sz="2400" dirty="0" err="1" smtClean="0"/>
              <a:t>Sobel</a:t>
            </a:r>
            <a:r>
              <a:rPr lang="zh-CN" altLang="en-US" sz="2400" dirty="0" smtClean="0"/>
              <a:t>边缘检测算子</a:t>
            </a:r>
            <a:endParaRPr 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9834"/>
            <a:ext cx="11907143" cy="4255394"/>
          </a:xfrm>
          <a:prstGeom prst="rect">
            <a:avLst/>
          </a:prstGeom>
        </p:spPr>
      </p:pic>
      <p:sp>
        <p:nvSpPr>
          <p:cNvPr id="4" name="内容占位符 2"/>
          <p:cNvSpPr txBox="1"/>
          <p:nvPr/>
        </p:nvSpPr>
        <p:spPr>
          <a:xfrm>
            <a:off x="950842" y="1008091"/>
            <a:ext cx="4498673" cy="648465"/>
          </a:xfrm>
          <a:prstGeom prst="rect">
            <a:avLst/>
          </a:prstGeom>
        </p:spPr>
        <p:txBody>
          <a:bodyPr lIns="91458" tIns="45729" rIns="91458" bIns="45729"/>
          <a:lstStyle/>
          <a:p>
            <a:pPr marL="990798" indent="-990798" defTabSz="914583">
              <a:spcBef>
                <a:spcPts val="0"/>
              </a:spcBef>
              <a:defRPr/>
            </a:pPr>
            <a:r>
              <a:rPr lang="en-US" altLang="zh-CN" sz="38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2</a:t>
            </a:r>
            <a:r>
              <a:rPr lang="zh-CN" altLang="en-US" sz="38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、</a:t>
            </a:r>
            <a:r>
              <a:rPr lang="en-US" altLang="zh-CN" sz="38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D</a:t>
            </a:r>
            <a:r>
              <a:rPr lang="en-US" altLang="zh-CN" sz="36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CNN</a:t>
            </a:r>
            <a:r>
              <a:rPr lang="zh-CN" altLang="en-US" sz="36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基本原理</a:t>
            </a:r>
            <a:endParaRPr lang="en-US" altLang="zh-CN" sz="3600" kern="0" dirty="0" smtClean="0">
              <a:solidFill>
                <a:srgbClr val="42BC6F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990798" indent="-990798" defTabSz="914583">
              <a:lnSpc>
                <a:spcPct val="130000"/>
              </a:lnSpc>
              <a:spcBef>
                <a:spcPct val="15000"/>
              </a:spcBef>
              <a:defRPr/>
            </a:pPr>
            <a:endParaRPr lang="en-US" altLang="zh-CN" sz="4000" b="1" kern="0" dirty="0" smtClean="0">
              <a:solidFill>
                <a:srgbClr val="00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1057027" y="1800572"/>
            <a:ext cx="2699108" cy="720389"/>
          </a:xfrm>
          <a:prstGeom prst="rect">
            <a:avLst/>
          </a:prstGeom>
        </p:spPr>
        <p:txBody>
          <a:bodyPr/>
          <a:lstStyle/>
          <a:p>
            <a:pPr marL="990798" marR="0" lvl="0" indent="-990798" algn="l" defTabSz="914400" rtl="0" eaLnBrk="0" fontAlgn="base" latinLnBrk="0" hangingPunct="0">
              <a:lnSpc>
                <a:spcPct val="130000"/>
              </a:lnSpc>
              <a:spcBef>
                <a:spcPct val="1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42BC6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42BC6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）卷积滤波</a:t>
            </a:r>
            <a:endParaRPr kumimoji="0" lang="en-US" altLang="zh-CN" sz="3200" b="1" i="0" u="none" strike="noStrike" kern="0" cap="none" spc="0" normalizeH="0" baseline="0" noProof="0" dirty="0" smtClean="0">
              <a:ln>
                <a:noFill/>
              </a:ln>
              <a:solidFill>
                <a:srgbClr val="42BC6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990798" marR="0" lvl="0" indent="-990798" algn="l" defTabSz="914400" rtl="0" eaLnBrk="0" fontAlgn="base" latinLnBrk="0" hangingPunct="0">
              <a:lnSpc>
                <a:spcPct val="130000"/>
              </a:lnSpc>
              <a:spcBef>
                <a:spcPct val="1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黑体" pitchFamily="49" charset="-122"/>
              <a:cs typeface="+mn-cs"/>
            </a:endParaRPr>
          </a:p>
          <a:p>
            <a:pPr marL="990798" marR="0" lvl="0" indent="-990798" algn="l" defTabSz="914400" rtl="0" eaLnBrk="0" fontAlgn="base" latinLnBrk="0" hangingPunct="0">
              <a:lnSpc>
                <a:spcPct val="130000"/>
              </a:lnSpc>
              <a:spcBef>
                <a:spcPct val="1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000" b="1" i="0" u="none" strike="noStrike" kern="0" cap="none" spc="0" normalizeH="0" baseline="0" noProof="0" dirty="0">
              <a:ln>
                <a:noFill/>
              </a:ln>
              <a:solidFill>
                <a:srgbClr val="00FF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73851" y="2520652"/>
            <a:ext cx="19431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2"/>
          <p:cNvSpPr txBox="1">
            <a:spLocks/>
          </p:cNvSpPr>
          <p:nvPr/>
        </p:nvSpPr>
        <p:spPr bwMode="auto">
          <a:xfrm>
            <a:off x="6889675" y="1512540"/>
            <a:ext cx="2520280" cy="7200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594" tIns="54297" rIns="108594" bIns="54297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 smtClean="0">
                <a:solidFill>
                  <a:srgbClr val="42BC6F"/>
                </a:solidFill>
                <a:latin typeface="+mj-lt"/>
                <a:ea typeface="+mj-ea"/>
                <a:cs typeface="+mj-cs"/>
              </a:rPr>
              <a:t>灰度值</a:t>
            </a:r>
            <a:r>
              <a:rPr lang="en-US" altLang="zh-CN" sz="2400" kern="0" dirty="0" smtClean="0">
                <a:solidFill>
                  <a:srgbClr val="42BC6F"/>
                </a:solidFill>
                <a:latin typeface="+mj-lt"/>
                <a:ea typeface="+mj-ea"/>
                <a:cs typeface="+mj-cs"/>
              </a:rPr>
              <a:t>: [0, 255]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42BC6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05500" y="2520652"/>
            <a:ext cx="1872207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083" y="792460"/>
            <a:ext cx="10153128" cy="6931422"/>
          </a:xfrm>
          <a:prstGeom prst="rect">
            <a:avLst/>
          </a:prstGeom>
        </p:spPr>
      </p:pic>
      <p:sp>
        <p:nvSpPr>
          <p:cNvPr id="5" name="Title 2"/>
          <p:cNvSpPr txBox="1">
            <a:spLocks/>
          </p:cNvSpPr>
          <p:nvPr/>
        </p:nvSpPr>
        <p:spPr bwMode="auto">
          <a:xfrm>
            <a:off x="624979" y="3384748"/>
            <a:ext cx="2664296" cy="7200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594" tIns="54297" rIns="108594" bIns="54297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卷积</a:t>
            </a:r>
            <a:r>
              <a:rPr lang="zh-CN" altLang="en-US" sz="2400" kern="0" dirty="0" smtClean="0">
                <a:solidFill>
                  <a:schemeClr val="hlink"/>
                </a:solidFill>
                <a:latin typeface="+mj-lt"/>
                <a:ea typeface="+mj-ea"/>
                <a:cs typeface="+mj-cs"/>
              </a:rPr>
              <a:t>核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  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随机权值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43" y="495102"/>
            <a:ext cx="10065973" cy="693142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4979" y="3384748"/>
            <a:ext cx="2664296" cy="720080"/>
          </a:xfrm>
        </p:spPr>
        <p:txBody>
          <a:bodyPr/>
          <a:lstStyle/>
          <a:p>
            <a:r>
              <a:rPr lang="zh-CN" altLang="en-US" sz="2400" dirty="0" smtClean="0"/>
              <a:t>卷积核</a:t>
            </a:r>
            <a:r>
              <a:rPr lang="en-US" altLang="zh-CN" sz="2400" dirty="0" smtClean="0"/>
              <a:t>:  </a:t>
            </a:r>
            <a:r>
              <a:rPr lang="zh-CN" altLang="en-US" sz="2400" dirty="0" smtClean="0"/>
              <a:t>随机权值</a:t>
            </a:r>
            <a:endParaRPr lang="en-US" sz="2400" dirty="0"/>
          </a:p>
        </p:txBody>
      </p:sp>
      <p:pic>
        <p:nvPicPr>
          <p:cNvPr id="4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131" y="395251"/>
            <a:ext cx="9849949" cy="693142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4979" y="3384748"/>
            <a:ext cx="2664296" cy="720080"/>
          </a:xfrm>
        </p:spPr>
        <p:txBody>
          <a:bodyPr/>
          <a:lstStyle/>
          <a:p>
            <a:r>
              <a:rPr lang="zh-CN" altLang="en-US" sz="2400" dirty="0" smtClean="0"/>
              <a:t>卷积核</a:t>
            </a:r>
            <a:r>
              <a:rPr lang="en-US" altLang="zh-CN" sz="2400" dirty="0" smtClean="0"/>
              <a:t>:  </a:t>
            </a:r>
            <a:r>
              <a:rPr lang="zh-CN" altLang="en-US" sz="2400" dirty="0" smtClean="0"/>
              <a:t>随机权值</a:t>
            </a:r>
            <a:endParaRPr lang="en-US" sz="2400" dirty="0"/>
          </a:p>
        </p:txBody>
      </p:sp>
      <p:pic>
        <p:nvPicPr>
          <p:cNvPr id="4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214" y="594952"/>
            <a:ext cx="9849949" cy="693142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4979" y="3384748"/>
            <a:ext cx="2664296" cy="720080"/>
          </a:xfrm>
        </p:spPr>
        <p:txBody>
          <a:bodyPr/>
          <a:lstStyle/>
          <a:p>
            <a:r>
              <a:rPr lang="zh-CN" altLang="en-US" sz="2400" dirty="0" smtClean="0"/>
              <a:t>卷积核</a:t>
            </a:r>
            <a:r>
              <a:rPr lang="en-US" altLang="zh-CN" sz="2400" dirty="0" smtClean="0"/>
              <a:t>:  </a:t>
            </a:r>
            <a:r>
              <a:rPr lang="zh-CN" altLang="en-US" sz="2400" dirty="0" smtClean="0"/>
              <a:t>随机权值</a:t>
            </a:r>
            <a:endParaRPr lang="en-US" sz="2400" dirty="0"/>
          </a:p>
        </p:txBody>
      </p:sp>
      <p:pic>
        <p:nvPicPr>
          <p:cNvPr id="4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1610"/>
            <a:ext cx="12195175" cy="5479562"/>
          </a:xfrm>
          <a:prstGeom prst="rect">
            <a:avLst/>
          </a:prstGeom>
        </p:spPr>
      </p:pic>
      <p:sp>
        <p:nvSpPr>
          <p:cNvPr id="5" name="文本框 9"/>
          <p:cNvSpPr txBox="1"/>
          <p:nvPr/>
        </p:nvSpPr>
        <p:spPr>
          <a:xfrm>
            <a:off x="3801162" y="7201445"/>
            <a:ext cx="4960721" cy="775597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42BC6F"/>
                </a:solidFill>
                <a:latin typeface="+mj-ea"/>
                <a:ea typeface="+mj-ea"/>
              </a:rPr>
              <a:t>CONV</a:t>
            </a:r>
            <a:r>
              <a:rPr lang="zh-CN" altLang="en-US" b="1" dirty="0" smtClean="0">
                <a:solidFill>
                  <a:srgbClr val="42BC6F"/>
                </a:solidFill>
                <a:latin typeface="+mj-ea"/>
                <a:ea typeface="+mj-ea"/>
              </a:rPr>
              <a:t>：卷积层                       </a:t>
            </a:r>
            <a:r>
              <a:rPr lang="en-US" altLang="zh-CN" dirty="0" smtClean="0">
                <a:latin typeface="+mj-ea"/>
                <a:ea typeface="+mj-ea"/>
              </a:rPr>
              <a:t>POOL</a:t>
            </a:r>
            <a:r>
              <a:rPr lang="zh-CN" altLang="en-US" dirty="0" smtClean="0">
                <a:latin typeface="+mj-ea"/>
                <a:ea typeface="+mj-ea"/>
              </a:rPr>
              <a:t>：池化层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en-US" altLang="zh-CN" dirty="0" err="1" smtClean="0">
                <a:latin typeface="+mj-ea"/>
                <a:ea typeface="+mj-ea"/>
              </a:rPr>
              <a:t>ReLU</a:t>
            </a:r>
            <a:r>
              <a:rPr lang="zh-CN" altLang="en-US" dirty="0" smtClean="0">
                <a:latin typeface="+mj-ea"/>
                <a:ea typeface="+mj-ea"/>
              </a:rPr>
              <a:t>：非线性激发函数            </a:t>
            </a:r>
            <a:r>
              <a:rPr lang="en-US" altLang="zh-CN" dirty="0" smtClean="0">
                <a:latin typeface="+mj-ea"/>
                <a:ea typeface="+mj-ea"/>
              </a:rPr>
              <a:t>FC</a:t>
            </a:r>
            <a:r>
              <a:rPr lang="zh-CN" altLang="en-US" dirty="0" smtClean="0">
                <a:latin typeface="+mj-ea"/>
                <a:ea typeface="+mj-ea"/>
              </a:rPr>
              <a:t>：全连接层</a:t>
            </a:r>
            <a:endParaRPr lang="en-US" altLang="zh-CN" dirty="0" smtClean="0">
              <a:latin typeface="+mj-ea"/>
              <a:ea typeface="+mj-ea"/>
            </a:endParaRPr>
          </a:p>
        </p:txBody>
      </p:sp>
      <p:sp>
        <p:nvSpPr>
          <p:cNvPr id="6" name="内容占位符 2"/>
          <p:cNvSpPr txBox="1"/>
          <p:nvPr/>
        </p:nvSpPr>
        <p:spPr>
          <a:xfrm>
            <a:off x="950842" y="1008091"/>
            <a:ext cx="4498673" cy="648465"/>
          </a:xfrm>
          <a:prstGeom prst="rect">
            <a:avLst/>
          </a:prstGeom>
        </p:spPr>
        <p:txBody>
          <a:bodyPr lIns="91458" tIns="45729" rIns="91458" bIns="45729"/>
          <a:lstStyle/>
          <a:p>
            <a:pPr marL="990798" indent="-990798" defTabSz="914583">
              <a:spcBef>
                <a:spcPts val="0"/>
              </a:spcBef>
              <a:defRPr/>
            </a:pPr>
            <a:r>
              <a:rPr lang="en-US" altLang="zh-CN" sz="38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2</a:t>
            </a:r>
            <a:r>
              <a:rPr lang="zh-CN" altLang="en-US" sz="38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、</a:t>
            </a:r>
            <a:r>
              <a:rPr lang="en-US" altLang="zh-CN" sz="38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D</a:t>
            </a:r>
            <a:r>
              <a:rPr lang="en-US" altLang="zh-CN" sz="36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CNN</a:t>
            </a:r>
            <a:r>
              <a:rPr lang="zh-CN" altLang="en-US" sz="36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基本原理</a:t>
            </a:r>
            <a:endParaRPr lang="en-US" altLang="zh-CN" sz="3600" kern="0" dirty="0" smtClean="0">
              <a:solidFill>
                <a:srgbClr val="42BC6F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990798" indent="-990798" defTabSz="914583">
              <a:lnSpc>
                <a:spcPct val="130000"/>
              </a:lnSpc>
              <a:spcBef>
                <a:spcPct val="15000"/>
              </a:spcBef>
              <a:defRPr/>
            </a:pPr>
            <a:endParaRPr lang="en-US" altLang="zh-CN" sz="4000" b="1" kern="0" dirty="0" smtClean="0">
              <a:solidFill>
                <a:srgbClr val="00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057027" y="1800572"/>
            <a:ext cx="2699108" cy="720389"/>
          </a:xfrm>
          <a:prstGeom prst="rect">
            <a:avLst/>
          </a:prstGeom>
        </p:spPr>
        <p:txBody>
          <a:bodyPr/>
          <a:lstStyle/>
          <a:p>
            <a:pPr marL="990798" marR="0" lvl="0" indent="-990798" algn="l" defTabSz="914400" rtl="0" eaLnBrk="0" fontAlgn="base" latinLnBrk="0" hangingPunct="0">
              <a:lnSpc>
                <a:spcPct val="130000"/>
              </a:lnSpc>
              <a:spcBef>
                <a:spcPct val="1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42BC6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）卷积层</a:t>
            </a:r>
            <a:endParaRPr kumimoji="0" lang="en-US" altLang="zh-CN" sz="3200" b="1" i="0" u="none" strike="noStrike" kern="0" cap="none" spc="0" normalizeH="0" baseline="0" noProof="0" dirty="0" smtClean="0">
              <a:ln>
                <a:noFill/>
              </a:ln>
              <a:solidFill>
                <a:srgbClr val="42BC6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990798" marR="0" lvl="0" indent="-990798" algn="l" defTabSz="914400" rtl="0" eaLnBrk="0" fontAlgn="base" latinLnBrk="0" hangingPunct="0">
              <a:lnSpc>
                <a:spcPct val="130000"/>
              </a:lnSpc>
              <a:spcBef>
                <a:spcPct val="1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黑体" pitchFamily="49" charset="-122"/>
              <a:cs typeface="+mn-cs"/>
            </a:endParaRPr>
          </a:p>
          <a:p>
            <a:pPr marL="990798" marR="0" lvl="0" indent="-990798" algn="l" defTabSz="914400" rtl="0" eaLnBrk="0" fontAlgn="base" latinLnBrk="0" hangingPunct="0">
              <a:lnSpc>
                <a:spcPct val="130000"/>
              </a:lnSpc>
              <a:spcBef>
                <a:spcPct val="1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000" b="1" i="0" u="none" strike="noStrike" kern="0" cap="none" spc="0" normalizeH="0" baseline="0" noProof="0" dirty="0">
              <a:ln>
                <a:noFill/>
              </a:ln>
              <a:solidFill>
                <a:srgbClr val="00FF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5"/>
          <p:cNvSpPr txBox="1"/>
          <p:nvPr/>
        </p:nvSpPr>
        <p:spPr>
          <a:xfrm>
            <a:off x="3721324" y="3252734"/>
            <a:ext cx="5184575" cy="771374"/>
          </a:xfrm>
          <a:prstGeom prst="rect">
            <a:avLst/>
          </a:prstGeom>
          <a:noFill/>
        </p:spPr>
        <p:txBody>
          <a:bodyPr wrap="square" lIns="108594" tIns="54297" rIns="108594" bIns="54297" rtlCol="0">
            <a:spAutoFit/>
          </a:bodyPr>
          <a:lstStyle/>
          <a:p>
            <a:pPr algn="ctr"/>
            <a:r>
              <a:rPr kumimoji="1" lang="en-US" altLang="zh-CN" sz="4300" b="1" dirty="0" smtClean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2</a:t>
            </a:r>
            <a:r>
              <a:rPr kumimoji="1" lang="zh-CN" altLang="en-US" sz="4300" b="1" dirty="0" smtClean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、 基本原理</a:t>
            </a:r>
          </a:p>
        </p:txBody>
      </p:sp>
      <p:sp>
        <p:nvSpPr>
          <p:cNvPr id="4" name="内容占位符 2"/>
          <p:cNvSpPr txBox="1"/>
          <p:nvPr/>
        </p:nvSpPr>
        <p:spPr>
          <a:xfrm>
            <a:off x="950842" y="1008091"/>
            <a:ext cx="4498673" cy="648465"/>
          </a:xfrm>
          <a:prstGeom prst="rect">
            <a:avLst/>
          </a:prstGeom>
        </p:spPr>
        <p:txBody>
          <a:bodyPr lIns="91458" tIns="45729" rIns="91458" bIns="45729"/>
          <a:lstStyle/>
          <a:p>
            <a:pPr marL="990798" indent="-990798" defTabSz="914583">
              <a:spcBef>
                <a:spcPts val="0"/>
              </a:spcBef>
              <a:defRPr/>
            </a:pPr>
            <a:r>
              <a:rPr lang="en-US" altLang="zh-CN" sz="38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2</a:t>
            </a:r>
            <a:r>
              <a:rPr lang="zh-CN" altLang="en-US" sz="38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、</a:t>
            </a:r>
            <a:r>
              <a:rPr lang="en-US" altLang="zh-CN" sz="38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D</a:t>
            </a:r>
            <a:r>
              <a:rPr lang="en-US" altLang="zh-CN" sz="36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CNN</a:t>
            </a:r>
            <a:r>
              <a:rPr lang="zh-CN" altLang="en-US" sz="36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基本原理</a:t>
            </a:r>
            <a:endParaRPr lang="en-US" altLang="zh-CN" sz="3600" kern="0" dirty="0" smtClean="0">
              <a:solidFill>
                <a:srgbClr val="42BC6F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990798" indent="-990798" defTabSz="914583">
              <a:lnSpc>
                <a:spcPct val="130000"/>
              </a:lnSpc>
              <a:spcBef>
                <a:spcPct val="15000"/>
              </a:spcBef>
              <a:defRPr/>
            </a:pPr>
            <a:endParaRPr lang="en-US" altLang="zh-CN" sz="4000" b="1" kern="0" dirty="0" smtClean="0">
              <a:solidFill>
                <a:srgbClr val="00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1057027" y="1800572"/>
            <a:ext cx="2699108" cy="720389"/>
          </a:xfrm>
          <a:prstGeom prst="rect">
            <a:avLst/>
          </a:prstGeom>
        </p:spPr>
        <p:txBody>
          <a:bodyPr/>
          <a:lstStyle/>
          <a:p>
            <a:pPr marL="990798" marR="0" lvl="0" indent="-990798" algn="l" defTabSz="914400" rtl="0" eaLnBrk="0" fontAlgn="base" latinLnBrk="0" hangingPunct="0">
              <a:lnSpc>
                <a:spcPct val="130000"/>
              </a:lnSpc>
              <a:spcBef>
                <a:spcPct val="1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42BC6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）卷积层</a:t>
            </a:r>
            <a:endParaRPr kumimoji="0" lang="en-US" altLang="zh-CN" sz="3200" b="1" i="0" u="none" strike="noStrike" kern="0" cap="none" spc="0" normalizeH="0" baseline="0" noProof="0" dirty="0" smtClean="0">
              <a:ln>
                <a:noFill/>
              </a:ln>
              <a:solidFill>
                <a:srgbClr val="42BC6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990798" marR="0" lvl="0" indent="-990798" algn="l" defTabSz="914400" rtl="0" eaLnBrk="0" fontAlgn="base" latinLnBrk="0" hangingPunct="0">
              <a:lnSpc>
                <a:spcPct val="130000"/>
              </a:lnSpc>
              <a:spcBef>
                <a:spcPct val="1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黑体" pitchFamily="49" charset="-122"/>
              <a:cs typeface="+mn-cs"/>
            </a:endParaRPr>
          </a:p>
          <a:p>
            <a:pPr marL="990798" marR="0" lvl="0" indent="-990798" algn="l" defTabSz="914400" rtl="0" eaLnBrk="0" fontAlgn="base" latinLnBrk="0" hangingPunct="0">
              <a:lnSpc>
                <a:spcPct val="130000"/>
              </a:lnSpc>
              <a:spcBef>
                <a:spcPct val="1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000" b="1" i="0" u="none" strike="noStrike" kern="0" cap="none" spc="0" normalizeH="0" baseline="0" noProof="0" dirty="0">
              <a:ln>
                <a:noFill/>
              </a:ln>
              <a:solidFill>
                <a:srgbClr val="00FF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图片 5" descr="DL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77107" y="2708462"/>
            <a:ext cx="8496944" cy="4823510"/>
          </a:xfrm>
          <a:prstGeom prst="rect">
            <a:avLst/>
          </a:prstGeom>
        </p:spPr>
      </p:pic>
      <p:sp>
        <p:nvSpPr>
          <p:cNvPr id="7" name="Title 2"/>
          <p:cNvSpPr txBox="1">
            <a:spLocks/>
          </p:cNvSpPr>
          <p:nvPr/>
        </p:nvSpPr>
        <p:spPr bwMode="auto">
          <a:xfrm>
            <a:off x="6889675" y="1872580"/>
            <a:ext cx="2520280" cy="7200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594" tIns="54297" rIns="108594" bIns="54297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kern="0" dirty="0" smtClean="0">
                <a:solidFill>
                  <a:srgbClr val="42BC6F"/>
                </a:solidFill>
                <a:latin typeface="+mj-lt"/>
                <a:ea typeface="+mj-ea"/>
                <a:cs typeface="+mj-cs"/>
              </a:rPr>
              <a:t>特征提取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42BC6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8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50841" y="830746"/>
            <a:ext cx="8315098" cy="812963"/>
          </a:xfrm>
          <a:prstGeom prst="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58" tIns="45729" rIns="91458" bIns="45729" rtlCol="0" anchor="ctr"/>
          <a:lstStyle/>
          <a:p>
            <a:pPr algn="ctr"/>
            <a:endParaRPr lang="zh-CN" altLang="en-US" sz="17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76222" y="792462"/>
            <a:ext cx="7634836" cy="851071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深度神经网络参考文献推荐</a:t>
            </a:r>
            <a:r>
              <a:rPr lang="zh-CN" altLang="zh-CN" sz="4800" dirty="0">
                <a:solidFill>
                  <a:schemeClr val="bg1"/>
                </a:solidFill>
              </a:rPr>
              <a:t>：</a:t>
            </a:r>
          </a:p>
        </p:txBody>
      </p:sp>
      <p:sp>
        <p:nvSpPr>
          <p:cNvPr id="6147" name="内容占位符 2"/>
          <p:cNvSpPr>
            <a:spLocks noGrp="1"/>
          </p:cNvSpPr>
          <p:nvPr>
            <p:ph idx="1"/>
          </p:nvPr>
        </p:nvSpPr>
        <p:spPr>
          <a:xfrm>
            <a:off x="950842" y="2099730"/>
            <a:ext cx="9325498" cy="4957425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zh-CN" sz="28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1 </a:t>
            </a:r>
            <a:r>
              <a:rPr lang="zh-CN" altLang="zh-CN" sz="28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个深度学习</a:t>
            </a:r>
            <a:r>
              <a:rPr lang="en-US" altLang="zh-CN" sz="28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PPT</a:t>
            </a:r>
          </a:p>
          <a:p>
            <a:pPr marL="441413" indent="-441413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[1]	Y.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LeCun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and M.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Ranzato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, </a:t>
            </a:r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Deep Learning Tutorial,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ICML, Atlanta, June 16, 2013. </a:t>
            </a:r>
          </a:p>
          <a:p>
            <a:pPr>
              <a:lnSpc>
                <a:spcPct val="150000"/>
              </a:lnSpc>
              <a:spcBef>
                <a:spcPts val="1200"/>
              </a:spcBef>
              <a:buNone/>
            </a:pPr>
            <a:r>
              <a:rPr lang="en-US" altLang="zh-CN" sz="28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2 </a:t>
            </a:r>
            <a:r>
              <a:rPr lang="zh-CN" altLang="zh-CN" sz="28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本深度学习教程</a:t>
            </a:r>
            <a:r>
              <a:rPr lang="en-US" altLang="zh-CN" sz="28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/</a:t>
            </a:r>
            <a:r>
              <a:rPr lang="zh-CN" altLang="zh-CN" sz="28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专著</a:t>
            </a:r>
          </a:p>
          <a:p>
            <a:pPr marL="438238" indent="-438238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[1]	Y.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Bengio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, </a:t>
            </a:r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Deep Learning Tutorial,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LISA Lab, University of Montreal, Jan. 30, 2015.</a:t>
            </a:r>
          </a:p>
          <a:p>
            <a:pPr marL="438238" indent="-438238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[2]	Y.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Bengio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, </a:t>
            </a:r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Learning Deep Architectures for AI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,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Symbol"/>
              </a:rPr>
              <a:t>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Foundations and Trends in Machine Learning, Now Publishers Inc., 2009.</a:t>
            </a:r>
          </a:p>
        </p:txBody>
      </p:sp>
      <p:pic>
        <p:nvPicPr>
          <p:cNvPr id="5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5"/>
          <p:cNvSpPr txBox="1"/>
          <p:nvPr/>
        </p:nvSpPr>
        <p:spPr>
          <a:xfrm>
            <a:off x="3721324" y="3252734"/>
            <a:ext cx="5184575" cy="771374"/>
          </a:xfrm>
          <a:prstGeom prst="rect">
            <a:avLst/>
          </a:prstGeom>
          <a:noFill/>
        </p:spPr>
        <p:txBody>
          <a:bodyPr wrap="square" lIns="108594" tIns="54297" rIns="108594" bIns="54297" rtlCol="0">
            <a:spAutoFit/>
          </a:bodyPr>
          <a:lstStyle/>
          <a:p>
            <a:pPr algn="ctr"/>
            <a:r>
              <a:rPr kumimoji="1" lang="en-US" altLang="zh-CN" sz="4300" b="1" dirty="0" smtClean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2</a:t>
            </a:r>
            <a:r>
              <a:rPr kumimoji="1" lang="zh-CN" altLang="en-US" sz="4300" b="1" dirty="0" smtClean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、 基本原理</a:t>
            </a:r>
          </a:p>
        </p:txBody>
      </p:sp>
      <p:sp>
        <p:nvSpPr>
          <p:cNvPr id="4" name="内容占位符 2"/>
          <p:cNvSpPr txBox="1"/>
          <p:nvPr/>
        </p:nvSpPr>
        <p:spPr>
          <a:xfrm>
            <a:off x="950842" y="1008091"/>
            <a:ext cx="4426665" cy="648465"/>
          </a:xfrm>
          <a:prstGeom prst="rect">
            <a:avLst/>
          </a:prstGeom>
        </p:spPr>
        <p:txBody>
          <a:bodyPr lIns="91458" tIns="45729" rIns="91458" bIns="45729"/>
          <a:lstStyle/>
          <a:p>
            <a:pPr marL="990798" indent="-990798" defTabSz="914583">
              <a:spcBef>
                <a:spcPts val="0"/>
              </a:spcBef>
              <a:defRPr/>
            </a:pPr>
            <a:r>
              <a:rPr lang="en-US" altLang="zh-CN" sz="38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2</a:t>
            </a:r>
            <a:r>
              <a:rPr lang="zh-CN" altLang="en-US" sz="38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、</a:t>
            </a:r>
            <a:r>
              <a:rPr lang="en-US" altLang="zh-CN" sz="38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D</a:t>
            </a:r>
            <a:r>
              <a:rPr lang="en-US" altLang="zh-CN" sz="36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CNN</a:t>
            </a:r>
            <a:r>
              <a:rPr lang="zh-CN" altLang="en-US" sz="36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基本原理</a:t>
            </a:r>
            <a:endParaRPr lang="en-US" altLang="zh-CN" sz="3600" kern="0" dirty="0" smtClean="0">
              <a:solidFill>
                <a:srgbClr val="42BC6F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990798" indent="-990798" defTabSz="914583">
              <a:lnSpc>
                <a:spcPct val="130000"/>
              </a:lnSpc>
              <a:spcBef>
                <a:spcPct val="15000"/>
              </a:spcBef>
              <a:defRPr/>
            </a:pPr>
            <a:endParaRPr lang="en-US" altLang="zh-CN" sz="4000" b="1" kern="0" dirty="0" smtClean="0">
              <a:solidFill>
                <a:srgbClr val="00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1057027" y="1800572"/>
            <a:ext cx="2699108" cy="720389"/>
          </a:xfrm>
          <a:prstGeom prst="rect">
            <a:avLst/>
          </a:prstGeom>
        </p:spPr>
        <p:txBody>
          <a:bodyPr/>
          <a:lstStyle/>
          <a:p>
            <a:pPr marL="990798" marR="0" lvl="0" indent="-990798" algn="l" defTabSz="914400" rtl="0" eaLnBrk="0" fontAlgn="base" latinLnBrk="0" hangingPunct="0">
              <a:lnSpc>
                <a:spcPct val="130000"/>
              </a:lnSpc>
              <a:spcBef>
                <a:spcPct val="1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42BC6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）池化层</a:t>
            </a: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黑体" pitchFamily="49" charset="-122"/>
              <a:cs typeface="+mn-cs"/>
            </a:endParaRPr>
          </a:p>
          <a:p>
            <a:pPr marL="990798" marR="0" lvl="0" indent="-990798" algn="l" defTabSz="914400" rtl="0" eaLnBrk="0" fontAlgn="base" latinLnBrk="0" hangingPunct="0">
              <a:lnSpc>
                <a:spcPct val="130000"/>
              </a:lnSpc>
              <a:spcBef>
                <a:spcPct val="1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000" b="1" i="0" u="none" strike="noStrike" kern="0" cap="none" spc="0" normalizeH="0" baseline="0" noProof="0" dirty="0">
              <a:ln>
                <a:noFill/>
              </a:ln>
              <a:solidFill>
                <a:srgbClr val="00FF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430" y="2808684"/>
            <a:ext cx="9228464" cy="4048831"/>
          </a:xfrm>
          <a:prstGeom prst="rect">
            <a:avLst/>
          </a:prstGeom>
        </p:spPr>
      </p:pic>
      <p:sp>
        <p:nvSpPr>
          <p:cNvPr id="8" name="文本占位符 8"/>
          <p:cNvSpPr txBox="1">
            <a:spLocks/>
          </p:cNvSpPr>
          <p:nvPr/>
        </p:nvSpPr>
        <p:spPr>
          <a:xfrm>
            <a:off x="2081204" y="2808684"/>
            <a:ext cx="3199381" cy="449354"/>
          </a:xfrm>
          <a:prstGeom prst="rect">
            <a:avLst/>
          </a:prstGeom>
          <a:solidFill>
            <a:schemeClr val="bg1"/>
          </a:solidFill>
        </p:spPr>
        <p:txBody>
          <a:bodyPr wrap="square" lIns="109728" tIns="54864" rIns="109728" bIns="54864" rtlCol="0">
            <a:spAutoFit/>
          </a:bodyPr>
          <a:lstStyle>
            <a:lvl1pPr marL="177800" indent="-177800" algn="l" defTabSz="914400" rtl="0" eaLnBrk="1" latinLnBrk="0" hangingPunct="1">
              <a:spcBef>
                <a:spcPts val="1100"/>
              </a:spcBef>
              <a:buClr>
                <a:srgbClr val="1F497D"/>
              </a:buClr>
              <a:buSzPct val="80000"/>
              <a:buFont typeface="Wingdings" pitchFamily="2" charset="2"/>
              <a:buChar char=""/>
              <a:defRPr sz="11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355600" indent="-177800" algn="l" defTabSz="914400" rtl="0" eaLnBrk="1" latinLnBrk="0" hangingPunct="1">
              <a:spcBef>
                <a:spcPts val="1100"/>
              </a:spcBef>
              <a:buClr>
                <a:srgbClr val="1F497D"/>
              </a:buClr>
              <a:buSzPct val="80000"/>
              <a:buFont typeface="Wingdings" charset="2"/>
              <a:buChar char="v"/>
              <a:defRPr sz="11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33400" indent="-177800" algn="l" defTabSz="914400" rtl="0" eaLnBrk="1" latinLnBrk="0" hangingPunct="1">
              <a:spcBef>
                <a:spcPts val="1100"/>
              </a:spcBef>
              <a:buClr>
                <a:srgbClr val="1F497D"/>
              </a:buClr>
              <a:buSzPct val="80000"/>
              <a:buFont typeface="Wingdings" pitchFamily="2" charset="2"/>
              <a:buChar char=""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723900" indent="-190500" algn="l" defTabSz="914400" rtl="0" eaLnBrk="1" latinLnBrk="0" hangingPunct="1">
              <a:spcBef>
                <a:spcPts val="800"/>
              </a:spcBef>
              <a:buClr>
                <a:srgbClr val="1F497D"/>
              </a:buClr>
              <a:buSzPct val="80000"/>
              <a:buFont typeface="Wingdings" pitchFamily="2" charset="2"/>
              <a:buChar char="t"/>
              <a:defRPr sz="11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901700" indent="-177800" algn="l" defTabSz="914400" rtl="0" eaLnBrk="1" latinLnBrk="0" hangingPunct="1">
              <a:spcBef>
                <a:spcPts val="800"/>
              </a:spcBef>
              <a:buClr>
                <a:srgbClr val="1F497D"/>
              </a:buClr>
              <a:buFont typeface="Calibri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200" dirty="0" smtClean="0">
                <a:cs typeface="+mn-cs"/>
              </a:rPr>
              <a:t>特征图</a:t>
            </a:r>
            <a:endParaRPr lang="zh-CN" altLang="en-US" sz="2200" dirty="0">
              <a:cs typeface="+mn-cs"/>
            </a:endParaRPr>
          </a:p>
        </p:txBody>
      </p:sp>
      <p:sp>
        <p:nvSpPr>
          <p:cNvPr id="9" name="文本占位符 8"/>
          <p:cNvSpPr txBox="1">
            <a:spLocks/>
          </p:cNvSpPr>
          <p:nvPr/>
        </p:nvSpPr>
        <p:spPr>
          <a:xfrm>
            <a:off x="5280586" y="3701699"/>
            <a:ext cx="3169757" cy="928972"/>
          </a:xfrm>
          <a:prstGeom prst="rect">
            <a:avLst/>
          </a:prstGeom>
          <a:solidFill>
            <a:schemeClr val="bg1"/>
          </a:solidFill>
        </p:spPr>
        <p:txBody>
          <a:bodyPr wrap="square" lIns="109728" tIns="54864" rIns="109728" bIns="54864" rtlCol="0">
            <a:spAutoFit/>
          </a:bodyPr>
          <a:lstStyle>
            <a:lvl1pPr marL="177800" indent="-177800" algn="l" defTabSz="914400" rtl="0" eaLnBrk="1" latinLnBrk="0" hangingPunct="1">
              <a:spcBef>
                <a:spcPts val="1100"/>
              </a:spcBef>
              <a:buClr>
                <a:srgbClr val="1F497D"/>
              </a:buClr>
              <a:buSzPct val="80000"/>
              <a:buFont typeface="Wingdings" pitchFamily="2" charset="2"/>
              <a:buChar char=""/>
              <a:defRPr sz="11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355600" indent="-177800" algn="l" defTabSz="914400" rtl="0" eaLnBrk="1" latinLnBrk="0" hangingPunct="1">
              <a:spcBef>
                <a:spcPts val="1100"/>
              </a:spcBef>
              <a:buClr>
                <a:srgbClr val="1F497D"/>
              </a:buClr>
              <a:buSzPct val="80000"/>
              <a:buFont typeface="Wingdings" charset="2"/>
              <a:buChar char="v"/>
              <a:defRPr sz="11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33400" indent="-177800" algn="l" defTabSz="914400" rtl="0" eaLnBrk="1" latinLnBrk="0" hangingPunct="1">
              <a:spcBef>
                <a:spcPts val="1100"/>
              </a:spcBef>
              <a:buClr>
                <a:srgbClr val="1F497D"/>
              </a:buClr>
              <a:buSzPct val="80000"/>
              <a:buFont typeface="Wingdings" pitchFamily="2" charset="2"/>
              <a:buChar char=""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723900" indent="-190500" algn="l" defTabSz="914400" rtl="0" eaLnBrk="1" latinLnBrk="0" hangingPunct="1">
              <a:spcBef>
                <a:spcPts val="800"/>
              </a:spcBef>
              <a:buClr>
                <a:srgbClr val="1F497D"/>
              </a:buClr>
              <a:buSzPct val="80000"/>
              <a:buFont typeface="Wingdings" pitchFamily="2" charset="2"/>
              <a:buChar char="t"/>
              <a:defRPr sz="11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901700" indent="-177800" algn="l" defTabSz="914400" rtl="0" eaLnBrk="1" latinLnBrk="0" hangingPunct="1">
              <a:spcBef>
                <a:spcPts val="800"/>
              </a:spcBef>
              <a:buClr>
                <a:srgbClr val="1F497D"/>
              </a:buClr>
              <a:buFont typeface="Calibri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200" dirty="0" smtClean="0">
                <a:cs typeface="+mn-cs"/>
              </a:rPr>
              <a:t>最大值池化</a:t>
            </a:r>
            <a:endParaRPr lang="en-US" altLang="zh-CN" sz="2200" dirty="0" smtClean="0">
              <a:cs typeface="+mn-cs"/>
            </a:endParaRPr>
          </a:p>
          <a:p>
            <a:pPr marL="0" indent="0" algn="ctr">
              <a:buNone/>
            </a:pPr>
            <a:r>
              <a:rPr lang="en-US" altLang="zh-CN" sz="2200" dirty="0" err="1">
                <a:cs typeface="+mn-cs"/>
              </a:rPr>
              <a:t>maxpooling</a:t>
            </a:r>
            <a:endParaRPr lang="zh-CN" altLang="en-US" sz="2200" dirty="0">
              <a:cs typeface="+mn-cs"/>
            </a:endParaRPr>
          </a:p>
        </p:txBody>
      </p:sp>
      <p:sp>
        <p:nvSpPr>
          <p:cNvPr id="10" name="Title 2"/>
          <p:cNvSpPr txBox="1">
            <a:spLocks/>
          </p:cNvSpPr>
          <p:nvPr/>
        </p:nvSpPr>
        <p:spPr bwMode="auto">
          <a:xfrm>
            <a:off x="6889675" y="1872580"/>
            <a:ext cx="2520280" cy="7200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594" tIns="54297" rIns="108594" bIns="54297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kern="0" dirty="0" smtClean="0">
                <a:solidFill>
                  <a:srgbClr val="42BC6F"/>
                </a:solidFill>
                <a:latin typeface="+mj-lt"/>
                <a:ea typeface="+mj-ea"/>
                <a:cs typeface="+mj-cs"/>
              </a:rPr>
              <a:t>扩大感受野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42BC6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1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5"/>
          <p:cNvSpPr txBox="1"/>
          <p:nvPr/>
        </p:nvSpPr>
        <p:spPr>
          <a:xfrm>
            <a:off x="3721324" y="3672780"/>
            <a:ext cx="5184575" cy="771374"/>
          </a:xfrm>
          <a:prstGeom prst="rect">
            <a:avLst/>
          </a:prstGeom>
          <a:noFill/>
        </p:spPr>
        <p:txBody>
          <a:bodyPr wrap="square" lIns="108594" tIns="54297" rIns="108594" bIns="54297" rtlCol="0">
            <a:spAutoFit/>
          </a:bodyPr>
          <a:lstStyle/>
          <a:p>
            <a:pPr algn="ctr"/>
            <a:r>
              <a:rPr kumimoji="1" lang="en-US" altLang="zh-CN" sz="4300" b="1" dirty="0" smtClean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2</a:t>
            </a:r>
            <a:r>
              <a:rPr kumimoji="1" lang="zh-CN" altLang="en-US" sz="4300" b="1" dirty="0" smtClean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、 基本原理</a:t>
            </a:r>
          </a:p>
        </p:txBody>
      </p:sp>
      <p:sp>
        <p:nvSpPr>
          <p:cNvPr id="4" name="内容占位符 2"/>
          <p:cNvSpPr txBox="1"/>
          <p:nvPr/>
        </p:nvSpPr>
        <p:spPr>
          <a:xfrm>
            <a:off x="950842" y="1008091"/>
            <a:ext cx="4642689" cy="648465"/>
          </a:xfrm>
          <a:prstGeom prst="rect">
            <a:avLst/>
          </a:prstGeom>
        </p:spPr>
        <p:txBody>
          <a:bodyPr lIns="91458" tIns="45729" rIns="91458" bIns="45729"/>
          <a:lstStyle/>
          <a:p>
            <a:pPr marL="990798" indent="-990798" defTabSz="914583">
              <a:spcBef>
                <a:spcPts val="0"/>
              </a:spcBef>
              <a:defRPr/>
            </a:pPr>
            <a:r>
              <a:rPr lang="en-US" altLang="zh-CN" sz="38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2</a:t>
            </a:r>
            <a:r>
              <a:rPr lang="zh-CN" altLang="en-US" sz="38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、</a:t>
            </a:r>
            <a:r>
              <a:rPr lang="en-US" altLang="zh-CN" sz="38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D</a:t>
            </a:r>
            <a:r>
              <a:rPr lang="en-US" altLang="zh-CN" sz="36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CNN</a:t>
            </a:r>
            <a:r>
              <a:rPr lang="zh-CN" altLang="en-US" sz="36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基本原理</a:t>
            </a:r>
            <a:endParaRPr lang="en-US" altLang="zh-CN" sz="3600" kern="0" dirty="0" smtClean="0">
              <a:solidFill>
                <a:srgbClr val="42BC6F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990798" indent="-990798" defTabSz="914583">
              <a:lnSpc>
                <a:spcPct val="130000"/>
              </a:lnSpc>
              <a:spcBef>
                <a:spcPct val="15000"/>
              </a:spcBef>
              <a:defRPr/>
            </a:pPr>
            <a:endParaRPr lang="en-US" altLang="zh-CN" sz="4000" b="1" kern="0" dirty="0" smtClean="0">
              <a:solidFill>
                <a:srgbClr val="00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1057027" y="1800572"/>
            <a:ext cx="3744416" cy="720389"/>
          </a:xfrm>
          <a:prstGeom prst="rect">
            <a:avLst/>
          </a:prstGeom>
        </p:spPr>
        <p:txBody>
          <a:bodyPr/>
          <a:lstStyle/>
          <a:p>
            <a:pPr marL="990798" marR="0" lvl="0" indent="-990798" algn="l" defTabSz="914400" rtl="0" eaLnBrk="0" fontAlgn="base" latinLnBrk="0" hangingPunct="0">
              <a:lnSpc>
                <a:spcPct val="130000"/>
              </a:lnSpc>
              <a:spcBef>
                <a:spcPct val="1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42BC6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）非线性激发函数</a:t>
            </a:r>
            <a:endParaRPr kumimoji="0" lang="en-US" altLang="zh-CN" sz="3200" b="1" i="0" u="none" strike="noStrike" kern="0" cap="none" spc="0" normalizeH="0" baseline="0" noProof="0" dirty="0" smtClean="0">
              <a:ln>
                <a:noFill/>
              </a:ln>
              <a:solidFill>
                <a:srgbClr val="42BC6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990798" marR="0" lvl="0" indent="-990798" algn="l" defTabSz="914400" rtl="0" eaLnBrk="0" fontAlgn="base" latinLnBrk="0" hangingPunct="0">
              <a:lnSpc>
                <a:spcPct val="130000"/>
              </a:lnSpc>
              <a:spcBef>
                <a:spcPct val="1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黑体" pitchFamily="49" charset="-122"/>
              <a:cs typeface="+mn-cs"/>
            </a:endParaRPr>
          </a:p>
          <a:p>
            <a:pPr marL="990798" marR="0" lvl="0" indent="-990798" algn="l" defTabSz="914400" rtl="0" eaLnBrk="0" fontAlgn="base" latinLnBrk="0" hangingPunct="0">
              <a:lnSpc>
                <a:spcPct val="130000"/>
              </a:lnSpc>
              <a:spcBef>
                <a:spcPct val="1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000" b="1" i="0" u="none" strike="noStrike" kern="0" cap="none" spc="0" normalizeH="0" baseline="0" noProof="0" dirty="0">
              <a:ln>
                <a:noFill/>
              </a:ln>
              <a:solidFill>
                <a:srgbClr val="00FF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3577307" y="6625108"/>
            <a:ext cx="1063780" cy="387798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r>
              <a:rPr lang="en-US" altLang="zh-CN" b="1" dirty="0" err="1" smtClean="0">
                <a:latin typeface="微软雅黑" pitchFamily="34" charset="-122"/>
                <a:ea typeface="微软雅黑" pitchFamily="34" charset="-122"/>
              </a:rPr>
              <a:t>ReLU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10"/>
          <p:cNvSpPr txBox="1"/>
          <p:nvPr/>
        </p:nvSpPr>
        <p:spPr>
          <a:xfrm>
            <a:off x="7609755" y="6625108"/>
            <a:ext cx="1714063" cy="387798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r>
              <a:rPr lang="en-US" altLang="zh-CN" b="1" dirty="0" err="1" smtClean="0">
                <a:latin typeface="+mj-ea"/>
                <a:ea typeface="+mj-ea"/>
              </a:rPr>
              <a:t>PReLU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1201043" y="2760601"/>
            <a:ext cx="10297144" cy="480131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r>
              <a:rPr lang="en-US" altLang="zh-CN" sz="2400" dirty="0" err="1" smtClean="0">
                <a:latin typeface="+mj-ea"/>
                <a:ea typeface="+mj-ea"/>
              </a:rPr>
              <a:t>MSRA+PReLU</a:t>
            </a:r>
            <a:r>
              <a:rPr lang="zh-CN" altLang="en-US" sz="2400" dirty="0" smtClean="0">
                <a:latin typeface="+mj-ea"/>
                <a:ea typeface="+mj-ea"/>
              </a:rPr>
              <a:t>，以</a:t>
            </a:r>
            <a:r>
              <a:rPr lang="en-US" altLang="zh-CN" sz="2400" dirty="0" smtClean="0">
                <a:latin typeface="+mj-ea"/>
                <a:ea typeface="+mj-ea"/>
              </a:rPr>
              <a:t>4.94%</a:t>
            </a:r>
            <a:r>
              <a:rPr lang="zh-CN" altLang="en-US" sz="2400" dirty="0" smtClean="0">
                <a:latin typeface="+mj-ea"/>
                <a:ea typeface="+mj-ea"/>
              </a:rPr>
              <a:t>在 </a:t>
            </a:r>
            <a:r>
              <a:rPr lang="en-US" altLang="zh-CN" sz="2400" dirty="0" err="1" smtClean="0">
                <a:latin typeface="+mj-ea"/>
                <a:ea typeface="+mj-ea"/>
              </a:rPr>
              <a:t>ImageNet</a:t>
            </a:r>
            <a:r>
              <a:rPr lang="en-US" altLang="zh-CN" sz="2400" dirty="0" smtClean="0">
                <a:latin typeface="+mj-ea"/>
                <a:ea typeface="+mj-ea"/>
              </a:rPr>
              <a:t> 2012</a:t>
            </a:r>
            <a:r>
              <a:rPr lang="zh-CN" altLang="en-US" sz="2400" dirty="0" smtClean="0">
                <a:latin typeface="+mj-ea"/>
                <a:ea typeface="+mj-ea"/>
              </a:rPr>
              <a:t>上首次</a:t>
            </a:r>
            <a:r>
              <a:rPr lang="zh-CN" altLang="en-US" sz="2400" dirty="0">
                <a:latin typeface="+mj-ea"/>
                <a:ea typeface="+mj-ea"/>
              </a:rPr>
              <a:t>超过</a:t>
            </a:r>
            <a:r>
              <a:rPr lang="zh-CN" altLang="en-US" sz="2400" dirty="0" smtClean="0">
                <a:latin typeface="+mj-ea"/>
                <a:ea typeface="+mj-ea"/>
              </a:rPr>
              <a:t>人类错误率</a:t>
            </a:r>
            <a:r>
              <a:rPr lang="en-US" altLang="zh-CN" sz="2400" dirty="0" smtClean="0">
                <a:latin typeface="+mj-ea"/>
                <a:ea typeface="+mj-ea"/>
              </a:rPr>
              <a:t>(5.1%)</a:t>
            </a:r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79424" y="3168724"/>
            <a:ext cx="7534587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矩形 9"/>
          <p:cNvSpPr/>
          <p:nvPr/>
        </p:nvSpPr>
        <p:spPr>
          <a:xfrm>
            <a:off x="1273051" y="7201172"/>
            <a:ext cx="88569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/>
              <a:t>K. He</a:t>
            </a:r>
            <a:r>
              <a:rPr lang="zh-CN" altLang="en-US" sz="1600" dirty="0" smtClean="0"/>
              <a:t>，</a:t>
            </a:r>
            <a:r>
              <a:rPr lang="en-US" altLang="zh-CN" sz="1600" dirty="0" smtClean="0"/>
              <a:t>X. Zhang</a:t>
            </a:r>
            <a:r>
              <a:rPr lang="zh-CN" altLang="en-US" sz="1600" dirty="0" smtClean="0"/>
              <a:t>，</a:t>
            </a:r>
            <a:r>
              <a:rPr lang="en-US" altLang="zh-CN" sz="1600" dirty="0" smtClean="0"/>
              <a:t>S. Ren</a:t>
            </a:r>
            <a:r>
              <a:rPr lang="zh-CN" altLang="en-US" sz="1600" dirty="0" smtClean="0"/>
              <a:t>，</a:t>
            </a:r>
            <a:r>
              <a:rPr lang="en-US" altLang="zh-CN" sz="1600" dirty="0" smtClean="0"/>
              <a:t>and J. Sun, Delving Deep into Rectifiers: Surpassing Human-Level Performance on </a:t>
            </a:r>
            <a:r>
              <a:rPr lang="en-US" altLang="zh-CN" sz="1600" dirty="0" err="1" smtClean="0"/>
              <a:t>ImageNet</a:t>
            </a:r>
            <a:r>
              <a:rPr lang="en-US" altLang="zh-CN" sz="1600" dirty="0" smtClean="0"/>
              <a:t> Classification, arXiv:1502.01852v1 [cs.CV] 6 Feb 2015, 2015.</a:t>
            </a:r>
            <a:endParaRPr lang="zh-CN" altLang="en-US" sz="1600" dirty="0"/>
          </a:p>
        </p:txBody>
      </p:sp>
      <p:pic>
        <p:nvPicPr>
          <p:cNvPr id="11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5"/>
          <p:cNvSpPr txBox="1"/>
          <p:nvPr/>
        </p:nvSpPr>
        <p:spPr>
          <a:xfrm>
            <a:off x="3721324" y="3252734"/>
            <a:ext cx="5184575" cy="771374"/>
          </a:xfrm>
          <a:prstGeom prst="rect">
            <a:avLst/>
          </a:prstGeom>
          <a:noFill/>
        </p:spPr>
        <p:txBody>
          <a:bodyPr wrap="square" lIns="108594" tIns="54297" rIns="108594" bIns="54297" rtlCol="0">
            <a:spAutoFit/>
          </a:bodyPr>
          <a:lstStyle/>
          <a:p>
            <a:pPr algn="ctr"/>
            <a:r>
              <a:rPr kumimoji="1" lang="en-US" altLang="zh-CN" sz="4300" b="1" dirty="0" smtClean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2</a:t>
            </a:r>
            <a:r>
              <a:rPr kumimoji="1" lang="zh-CN" altLang="en-US" sz="4300" b="1" dirty="0" smtClean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、 基本原理</a:t>
            </a:r>
          </a:p>
        </p:txBody>
      </p:sp>
      <p:sp>
        <p:nvSpPr>
          <p:cNvPr id="4" name="内容占位符 2"/>
          <p:cNvSpPr txBox="1"/>
          <p:nvPr/>
        </p:nvSpPr>
        <p:spPr>
          <a:xfrm>
            <a:off x="950842" y="1008091"/>
            <a:ext cx="4570681" cy="648465"/>
          </a:xfrm>
          <a:prstGeom prst="rect">
            <a:avLst/>
          </a:prstGeom>
        </p:spPr>
        <p:txBody>
          <a:bodyPr lIns="91458" tIns="45729" rIns="91458" bIns="45729"/>
          <a:lstStyle/>
          <a:p>
            <a:pPr marL="990798" indent="-990798" defTabSz="914583">
              <a:spcBef>
                <a:spcPts val="0"/>
              </a:spcBef>
              <a:defRPr/>
            </a:pPr>
            <a:r>
              <a:rPr lang="en-US" altLang="zh-CN" sz="38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2</a:t>
            </a:r>
            <a:r>
              <a:rPr lang="zh-CN" altLang="en-US" sz="38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、</a:t>
            </a:r>
            <a:r>
              <a:rPr lang="en-US" altLang="zh-CN" sz="38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D</a:t>
            </a:r>
            <a:r>
              <a:rPr lang="en-US" altLang="zh-CN" sz="36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CNN</a:t>
            </a:r>
            <a:r>
              <a:rPr lang="zh-CN" altLang="en-US" sz="36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基本原理</a:t>
            </a:r>
            <a:endParaRPr lang="en-US" altLang="zh-CN" sz="3600" kern="0" dirty="0" smtClean="0">
              <a:solidFill>
                <a:srgbClr val="42BC6F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990798" indent="-990798" defTabSz="914583">
              <a:lnSpc>
                <a:spcPct val="130000"/>
              </a:lnSpc>
              <a:spcBef>
                <a:spcPct val="15000"/>
              </a:spcBef>
              <a:defRPr/>
            </a:pPr>
            <a:endParaRPr lang="en-US" altLang="zh-CN" sz="4000" b="1" kern="0" dirty="0" smtClean="0">
              <a:solidFill>
                <a:srgbClr val="00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1057027" y="1800572"/>
            <a:ext cx="2699108" cy="720389"/>
          </a:xfrm>
          <a:prstGeom prst="rect">
            <a:avLst/>
          </a:prstGeom>
        </p:spPr>
        <p:txBody>
          <a:bodyPr/>
          <a:lstStyle/>
          <a:p>
            <a:pPr marL="990798" marR="0" lvl="0" indent="-990798" algn="l" defTabSz="914400" rtl="0" eaLnBrk="0" fontAlgn="base" latinLnBrk="0" hangingPunct="0">
              <a:lnSpc>
                <a:spcPct val="130000"/>
              </a:lnSpc>
              <a:spcBef>
                <a:spcPct val="1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42BC6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）全连接层</a:t>
            </a:r>
            <a:endParaRPr kumimoji="0" lang="en-US" altLang="zh-CN" sz="3200" b="1" i="0" u="none" strike="noStrike" kern="0" cap="none" spc="0" normalizeH="0" baseline="0" noProof="0" dirty="0" smtClean="0">
              <a:ln>
                <a:noFill/>
              </a:ln>
              <a:solidFill>
                <a:srgbClr val="42BC6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990798" marR="0" lvl="0" indent="-990798" algn="l" defTabSz="914400" rtl="0" eaLnBrk="0" fontAlgn="base" latinLnBrk="0" hangingPunct="0">
              <a:lnSpc>
                <a:spcPct val="130000"/>
              </a:lnSpc>
              <a:spcBef>
                <a:spcPct val="1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黑体" pitchFamily="49" charset="-122"/>
              <a:cs typeface="+mn-cs"/>
            </a:endParaRPr>
          </a:p>
          <a:p>
            <a:pPr marL="990798" marR="0" lvl="0" indent="-990798" algn="l" defTabSz="914400" rtl="0" eaLnBrk="0" fontAlgn="base" latinLnBrk="0" hangingPunct="0">
              <a:lnSpc>
                <a:spcPct val="130000"/>
              </a:lnSpc>
              <a:spcBef>
                <a:spcPct val="1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000" b="1" i="0" u="none" strike="noStrike" kern="0" cap="none" spc="0" normalizeH="0" baseline="0" noProof="0" dirty="0">
              <a:ln>
                <a:noFill/>
              </a:ln>
              <a:solidFill>
                <a:srgbClr val="00FF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5019" y="3200325"/>
            <a:ext cx="9686369" cy="4216871"/>
          </a:xfrm>
          <a:prstGeom prst="rect">
            <a:avLst/>
          </a:prstGeom>
        </p:spPr>
      </p:pic>
      <p:sp>
        <p:nvSpPr>
          <p:cNvPr id="7" name="文本框 1"/>
          <p:cNvSpPr txBox="1"/>
          <p:nvPr/>
        </p:nvSpPr>
        <p:spPr>
          <a:xfrm>
            <a:off x="1705099" y="2771053"/>
            <a:ext cx="3672408" cy="541687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r>
              <a:rPr lang="zh-CN" altLang="en-US" sz="2800" dirty="0" smtClean="0">
                <a:solidFill>
                  <a:srgbClr val="42BC6F"/>
                </a:solidFill>
                <a:latin typeface="+mj-ea"/>
                <a:ea typeface="+mj-ea"/>
              </a:rPr>
              <a:t>标准的</a:t>
            </a:r>
            <a:r>
              <a:rPr lang="en-US" altLang="zh-CN" sz="2800" dirty="0" smtClean="0">
                <a:solidFill>
                  <a:srgbClr val="42BC6F"/>
                </a:solidFill>
                <a:latin typeface="+mj-ea"/>
                <a:ea typeface="+mj-ea"/>
              </a:rPr>
              <a:t>MLP</a:t>
            </a:r>
            <a:r>
              <a:rPr lang="zh-CN" altLang="en-US" sz="2800" dirty="0" smtClean="0">
                <a:solidFill>
                  <a:srgbClr val="42BC6F"/>
                </a:solidFill>
                <a:latin typeface="+mj-ea"/>
                <a:ea typeface="+mj-ea"/>
              </a:rPr>
              <a:t>浅层网络</a:t>
            </a:r>
            <a:endParaRPr lang="zh-CN" altLang="en-US" sz="2800" dirty="0">
              <a:solidFill>
                <a:srgbClr val="42BC6F"/>
              </a:solidFill>
              <a:latin typeface="+mj-ea"/>
              <a:ea typeface="+mj-ea"/>
            </a:endParaRPr>
          </a:p>
        </p:txBody>
      </p:sp>
      <p:pic>
        <p:nvPicPr>
          <p:cNvPr id="8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5"/>
          <p:cNvSpPr txBox="1"/>
          <p:nvPr/>
        </p:nvSpPr>
        <p:spPr>
          <a:xfrm>
            <a:off x="3721324" y="3252734"/>
            <a:ext cx="5184575" cy="771374"/>
          </a:xfrm>
          <a:prstGeom prst="rect">
            <a:avLst/>
          </a:prstGeom>
          <a:noFill/>
        </p:spPr>
        <p:txBody>
          <a:bodyPr wrap="square" lIns="108594" tIns="54297" rIns="108594" bIns="54297" rtlCol="0">
            <a:spAutoFit/>
          </a:bodyPr>
          <a:lstStyle/>
          <a:p>
            <a:pPr algn="ctr"/>
            <a:r>
              <a:rPr kumimoji="1" lang="en-US" altLang="zh-CN" sz="4300" b="1" dirty="0" smtClean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2</a:t>
            </a:r>
            <a:r>
              <a:rPr kumimoji="1" lang="zh-CN" altLang="en-US" sz="4300" b="1" dirty="0" smtClean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、 基本原理</a:t>
            </a:r>
          </a:p>
        </p:txBody>
      </p:sp>
      <p:sp>
        <p:nvSpPr>
          <p:cNvPr id="4" name="内容占位符 2"/>
          <p:cNvSpPr txBox="1"/>
          <p:nvPr/>
        </p:nvSpPr>
        <p:spPr>
          <a:xfrm>
            <a:off x="950842" y="1008091"/>
            <a:ext cx="4498673" cy="648465"/>
          </a:xfrm>
          <a:prstGeom prst="rect">
            <a:avLst/>
          </a:prstGeom>
        </p:spPr>
        <p:txBody>
          <a:bodyPr lIns="91458" tIns="45729" rIns="91458" bIns="45729"/>
          <a:lstStyle/>
          <a:p>
            <a:pPr marL="990798" indent="-990798" defTabSz="914583">
              <a:spcBef>
                <a:spcPts val="0"/>
              </a:spcBef>
              <a:defRPr/>
            </a:pPr>
            <a:r>
              <a:rPr lang="en-US" altLang="zh-CN" sz="38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2</a:t>
            </a:r>
            <a:r>
              <a:rPr lang="zh-CN" altLang="en-US" sz="38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、</a:t>
            </a:r>
            <a:r>
              <a:rPr lang="en-US" altLang="zh-CN" sz="38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D</a:t>
            </a:r>
            <a:r>
              <a:rPr lang="en-US" altLang="zh-CN" sz="36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CNN</a:t>
            </a:r>
            <a:r>
              <a:rPr lang="zh-CN" altLang="en-US" sz="36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基本原理</a:t>
            </a:r>
            <a:endParaRPr lang="en-US" altLang="zh-CN" sz="3600" kern="0" dirty="0" smtClean="0">
              <a:solidFill>
                <a:srgbClr val="42BC6F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990798" indent="-990798" defTabSz="914583">
              <a:lnSpc>
                <a:spcPct val="130000"/>
              </a:lnSpc>
              <a:spcBef>
                <a:spcPct val="15000"/>
              </a:spcBef>
              <a:defRPr/>
            </a:pPr>
            <a:endParaRPr lang="en-US" altLang="zh-CN" sz="4000" b="1" kern="0" dirty="0" smtClean="0">
              <a:solidFill>
                <a:srgbClr val="00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1057027" y="1800572"/>
            <a:ext cx="3168352" cy="720389"/>
          </a:xfrm>
          <a:prstGeom prst="rect">
            <a:avLst/>
          </a:prstGeom>
        </p:spPr>
        <p:txBody>
          <a:bodyPr/>
          <a:lstStyle/>
          <a:p>
            <a:pPr marL="990798" marR="0" lvl="0" indent="-990798" algn="l" defTabSz="914400" rtl="0" eaLnBrk="0" fontAlgn="base" latinLnBrk="0" hangingPunct="0">
              <a:lnSpc>
                <a:spcPct val="130000"/>
              </a:lnSpc>
              <a:spcBef>
                <a:spcPct val="1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42BC6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</a:t>
            </a:r>
            <a:r>
              <a:rPr kumimoji="0" lang="en-US" altLang="zh-CN" sz="3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42BC6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Softmax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42BC6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层</a:t>
            </a:r>
            <a:endParaRPr kumimoji="0" lang="en-US" altLang="zh-CN" sz="3200" b="1" i="0" u="none" strike="noStrike" kern="0" cap="none" spc="0" normalizeH="0" baseline="0" noProof="0" dirty="0" smtClean="0">
              <a:ln>
                <a:noFill/>
              </a:ln>
              <a:solidFill>
                <a:srgbClr val="42BC6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990798" marR="0" lvl="0" indent="-990798" algn="l" defTabSz="914400" rtl="0" eaLnBrk="0" fontAlgn="base" latinLnBrk="0" hangingPunct="0">
              <a:lnSpc>
                <a:spcPct val="130000"/>
              </a:lnSpc>
              <a:spcBef>
                <a:spcPct val="1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黑体" pitchFamily="49" charset="-122"/>
              <a:cs typeface="+mn-cs"/>
            </a:endParaRPr>
          </a:p>
          <a:p>
            <a:pPr marL="990798" marR="0" lvl="0" indent="-990798" algn="l" defTabSz="914400" rtl="0" eaLnBrk="0" fontAlgn="base" latinLnBrk="0" hangingPunct="0">
              <a:lnSpc>
                <a:spcPct val="130000"/>
              </a:lnSpc>
              <a:spcBef>
                <a:spcPct val="1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000" b="1" i="0" u="none" strike="noStrike" kern="0" cap="none" spc="0" normalizeH="0" baseline="0" noProof="0" dirty="0">
              <a:ln>
                <a:noFill/>
              </a:ln>
              <a:solidFill>
                <a:srgbClr val="00FF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7067" y="2592660"/>
            <a:ext cx="6062409" cy="12212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81363" y="4032820"/>
            <a:ext cx="2902109" cy="2736304"/>
          </a:xfrm>
          <a:prstGeom prst="rect">
            <a:avLst/>
          </a:prstGeom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3151" y="216396"/>
            <a:ext cx="2609256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897" name="Picture 1" descr="D:\机器人\AI\CNN\Yann LeCun\YannLeCunCortex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6169" y="0"/>
            <a:ext cx="11062080" cy="7921625"/>
          </a:xfrm>
          <a:prstGeom prst="rect">
            <a:avLst/>
          </a:prstGeom>
          <a:noFill/>
        </p:spPr>
      </p:pic>
      <p:pic>
        <p:nvPicPr>
          <p:cNvPr id="3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08579" y="3168724"/>
            <a:ext cx="3441536" cy="2992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201043" y="936476"/>
            <a:ext cx="9865096" cy="164853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wrap="square" lIns="108594" tIns="54297" rIns="108594" bIns="54297">
            <a:spAutoFit/>
          </a:bodyPr>
          <a:lstStyle/>
          <a:p>
            <a:pPr lvl="0"/>
            <a:r>
              <a:rPr lang="en-US" altLang="zh-CN" sz="29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Deep CNN</a:t>
            </a:r>
            <a:r>
              <a:rPr lang="zh-CN" altLang="en-US" sz="29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较好地模拟了生物视觉皮层中</a:t>
            </a:r>
            <a:r>
              <a:rPr lang="zh-CN" altLang="zh-CN" sz="29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的腹侧通路（</a:t>
            </a:r>
            <a:r>
              <a:rPr lang="en-US" altLang="zh-CN" sz="29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ventral pathway/</a:t>
            </a:r>
            <a:r>
              <a:rPr lang="zh-CN" altLang="en-US" sz="29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主管</a:t>
            </a:r>
            <a:r>
              <a:rPr lang="zh-CN" altLang="zh-CN" sz="29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识别</a:t>
            </a:r>
            <a:r>
              <a:rPr lang="zh-CN" altLang="en-US" sz="29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）。</a:t>
            </a:r>
            <a:endParaRPr lang="en-US" altLang="zh-CN" sz="29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 algn="just">
              <a:lnSpc>
                <a:spcPct val="150000"/>
              </a:lnSpc>
            </a:pPr>
            <a:r>
              <a:rPr lang="zh-CN" altLang="en-US" sz="2800" kern="0" dirty="0" smtClean="0">
                <a:solidFill>
                  <a:srgbClr val="C00000"/>
                </a:solidFill>
                <a:ea typeface="微软雅黑" pitchFamily="34" charset="-122"/>
              </a:rPr>
              <a:t>生物视觉通路是半监督的；但现在的</a:t>
            </a:r>
            <a:r>
              <a:rPr lang="en-US" altLang="zh-CN" sz="2800" kern="0" dirty="0" err="1" smtClean="0">
                <a:solidFill>
                  <a:srgbClr val="C00000"/>
                </a:solidFill>
                <a:ea typeface="微软雅黑" pitchFamily="34" charset="-122"/>
              </a:rPr>
              <a:t>ConvNet</a:t>
            </a:r>
            <a:r>
              <a:rPr lang="zh-CN" altLang="en-US" sz="2800" kern="0" dirty="0" smtClean="0">
                <a:solidFill>
                  <a:srgbClr val="C00000"/>
                </a:solidFill>
                <a:ea typeface="微软雅黑" pitchFamily="34" charset="-122"/>
              </a:rPr>
              <a:t>是完全监督学习</a:t>
            </a:r>
            <a:endParaRPr lang="en-US" altLang="zh-CN" sz="2800" kern="0" dirty="0" smtClean="0">
              <a:solidFill>
                <a:srgbClr val="C00000"/>
              </a:solidFill>
              <a:ea typeface="微软雅黑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01043" y="2736676"/>
            <a:ext cx="5616624" cy="4931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D:\机器人\AI\CNN\Yann LeCun\synaps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93731" y="6265068"/>
            <a:ext cx="2520280" cy="1329561"/>
          </a:xfrm>
          <a:prstGeom prst="rect">
            <a:avLst/>
          </a:prstGeom>
          <a:noFill/>
        </p:spPr>
      </p:pic>
      <p:pic>
        <p:nvPicPr>
          <p:cNvPr id="6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50844" y="830746"/>
            <a:ext cx="5218752" cy="812963"/>
          </a:xfrm>
          <a:prstGeom prst="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58" tIns="45729" rIns="91458" bIns="45729" rtlCol="0" anchor="ctr"/>
          <a:lstStyle/>
          <a:p>
            <a:pPr algn="ctr"/>
            <a:endParaRPr lang="zh-CN" altLang="en-US" sz="17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4390" y="830746"/>
            <a:ext cx="5075205" cy="851071"/>
          </a:xfrm>
          <a:noFill/>
        </p:spPr>
        <p:txBody>
          <a:bodyPr/>
          <a:lstStyle/>
          <a:p>
            <a:pPr eaLnBrk="1" hangingPunct="1">
              <a:defRPr/>
            </a:pP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深度卷积神经网络</a:t>
            </a:r>
            <a:endParaRPr lang="zh-CN" altLang="zh-CN" sz="4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47" name="内容占位符 2"/>
          <p:cNvSpPr>
            <a:spLocks noGrp="1"/>
          </p:cNvSpPr>
          <p:nvPr>
            <p:ph idx="1"/>
          </p:nvPr>
        </p:nvSpPr>
        <p:spPr>
          <a:xfrm>
            <a:off x="950207" y="2664359"/>
            <a:ext cx="10187940" cy="4681523"/>
          </a:xfrm>
        </p:spPr>
        <p:txBody>
          <a:bodyPr/>
          <a:lstStyle/>
          <a:p>
            <a:pPr marL="990798" indent="-990798">
              <a:lnSpc>
                <a:spcPct val="130000"/>
              </a:lnSpc>
              <a:spcBef>
                <a:spcPct val="15000"/>
              </a:spcBef>
              <a:buNone/>
              <a:defRPr/>
            </a:pPr>
            <a:r>
              <a:rPr lang="zh-CN" altLang="en-US" sz="3600" b="1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网络结构</a:t>
            </a:r>
            <a:endParaRPr lang="en-US" altLang="zh-CN" sz="3600" b="1" dirty="0">
              <a:solidFill>
                <a:srgbClr val="42BC6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en-US" altLang="zh-CN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AlexNet</a:t>
            </a:r>
            <a:r>
              <a:rPr lang="zh-CN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VGG</a:t>
            </a:r>
            <a:r>
              <a:rPr lang="zh-CN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GoogLeNet</a:t>
            </a:r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Inception</a:t>
            </a:r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）、</a:t>
            </a:r>
            <a:r>
              <a:rPr lang="en-US" altLang="zh-CN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ResNet</a:t>
            </a:r>
            <a:r>
              <a:rPr lang="zh-CN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等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ea typeface="黑体" pitchFamily="49" charset="-122"/>
            </a:endParaRPr>
          </a:p>
          <a:p>
            <a:pPr marL="990798" indent="-990798">
              <a:lnSpc>
                <a:spcPct val="130000"/>
              </a:lnSpc>
              <a:spcBef>
                <a:spcPct val="15000"/>
              </a:spcBef>
              <a:buNone/>
              <a:defRPr/>
            </a:pPr>
            <a:r>
              <a:rPr lang="zh-CN" altLang="en-US" sz="4000" b="1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监督学习算法</a:t>
            </a:r>
            <a:endParaRPr lang="en-US" altLang="zh-CN" sz="4000" b="1" dirty="0" smtClean="0">
              <a:solidFill>
                <a:srgbClr val="42BC6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误差反向传播（</a:t>
            </a:r>
            <a:r>
              <a:rPr lang="en-US" altLang="zh-CN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BP</a:t>
            </a:r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  <a:buClr>
                <a:schemeClr val="accent2"/>
              </a:buClr>
              <a:buSzPct val="80000"/>
              <a:buNone/>
              <a:defRPr/>
            </a:pPr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卷积核共享连接权，全连接层连接权</a:t>
            </a:r>
            <a:endParaRPr lang="zh-CN" altLang="en-US" sz="3200" b="1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ea typeface="黑体" pitchFamily="49" charset="-122"/>
            </a:endParaRPr>
          </a:p>
          <a:p>
            <a:pPr marL="990798" indent="-990798">
              <a:lnSpc>
                <a:spcPct val="130000"/>
              </a:lnSpc>
              <a:spcBef>
                <a:spcPct val="15000"/>
              </a:spcBef>
              <a:buNone/>
              <a:defRPr/>
            </a:pPr>
            <a:endParaRPr lang="en-US" altLang="zh-CN" sz="4000" b="1" dirty="0">
              <a:solidFill>
                <a:srgbClr val="00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" name="内容占位符 2"/>
          <p:cNvSpPr txBox="1"/>
          <p:nvPr/>
        </p:nvSpPr>
        <p:spPr>
          <a:xfrm>
            <a:off x="950842" y="1944760"/>
            <a:ext cx="4786705" cy="648465"/>
          </a:xfrm>
          <a:prstGeom prst="rect">
            <a:avLst/>
          </a:prstGeom>
        </p:spPr>
        <p:txBody>
          <a:bodyPr lIns="91458" tIns="45729" rIns="91458" bIns="45729"/>
          <a:lstStyle/>
          <a:p>
            <a:pPr marL="990798" indent="-990798" defTabSz="914583">
              <a:spcBef>
                <a:spcPts val="0"/>
              </a:spcBef>
              <a:defRPr/>
            </a:pPr>
            <a:r>
              <a:rPr lang="en-US" altLang="zh-CN" sz="38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3</a:t>
            </a:r>
            <a:r>
              <a:rPr lang="zh-CN" altLang="en-US" sz="38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、典型</a:t>
            </a:r>
            <a:r>
              <a:rPr lang="en-US" altLang="zh-CN" sz="38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D</a:t>
            </a:r>
            <a:r>
              <a:rPr lang="en-US" altLang="zh-CN" sz="36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CNN</a:t>
            </a:r>
            <a:r>
              <a:rPr lang="zh-CN" altLang="en-US" sz="36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结构</a:t>
            </a:r>
            <a:endParaRPr lang="en-US" altLang="zh-CN" sz="4000" b="1" kern="0" dirty="0" smtClean="0">
              <a:solidFill>
                <a:srgbClr val="00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</a:endParaRPr>
          </a:p>
        </p:txBody>
      </p:sp>
      <p:pic>
        <p:nvPicPr>
          <p:cNvPr id="6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37704" y="959397"/>
            <a:ext cx="6538918" cy="854509"/>
          </a:xfrm>
          <a:prstGeom prst="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594" tIns="54297" rIns="108594" bIns="54297" rtlCol="0" anchor="ctr"/>
          <a:lstStyle/>
          <a:p>
            <a:pPr algn="ctr"/>
            <a:endParaRPr lang="zh-CN" altLang="en-US" sz="2000" dirty="0"/>
          </a:p>
        </p:txBody>
      </p:sp>
      <p:sp>
        <p:nvSpPr>
          <p:cNvPr id="8" name="标题 1"/>
          <p:cNvSpPr>
            <a:spLocks noGrp="1"/>
          </p:cNvSpPr>
          <p:nvPr/>
        </p:nvSpPr>
        <p:spPr>
          <a:xfrm>
            <a:off x="1248325" y="1012208"/>
            <a:ext cx="6663367" cy="858910"/>
          </a:xfrm>
          <a:prstGeom prst="rect">
            <a:avLst/>
          </a:prstGeom>
        </p:spPr>
        <p:txBody>
          <a:bodyPr vert="horz" lIns="103885" tIns="51942" rIns="103885" bIns="51942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MV Boli" panose="02000500030200090000" pitchFamily="2" charset="0"/>
                <a:sym typeface="Wingdings" panose="05000000000000000000"/>
              </a:rPr>
              <a:t>深度卷积神经网络结构</a:t>
            </a:r>
            <a:endParaRPr lang="zh-CN" altLang="en-US" sz="48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内容占位符 2"/>
          <p:cNvSpPr txBox="1"/>
          <p:nvPr/>
        </p:nvSpPr>
        <p:spPr bwMode="auto">
          <a:xfrm>
            <a:off x="935590" y="1896687"/>
            <a:ext cx="10105070" cy="6024938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108594" tIns="54297" rIns="108594" bIns="54297" numCol="1" anchor="t" anchorCtr="0" compatLnSpc="1"/>
          <a:lstStyle/>
          <a:p>
            <a:pPr indent="22624" defTabSz="-754">
              <a:lnSpc>
                <a:spcPct val="110000"/>
              </a:lnSpc>
              <a:spcBef>
                <a:spcPts val="2138"/>
              </a:spcBef>
              <a:tabLst>
                <a:tab pos="637236" algn="l"/>
              </a:tabLst>
            </a:pPr>
            <a:r>
              <a:rPr lang="en-US" altLang="zh-CN" sz="1300" b="1" kern="0" dirty="0" smtClean="0">
                <a:solidFill>
                  <a:srgbClr val="C00000"/>
                </a:solidFill>
                <a:latin typeface="+mn-lt"/>
                <a:ea typeface="+mn-ea"/>
                <a:sym typeface="Wingdings" panose="05000000000000000000"/>
              </a:rPr>
              <a:t>   </a:t>
            </a:r>
            <a:endParaRPr lang="en-US" altLang="zh-CN" sz="48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MV Boli" panose="02000500030200090000" pitchFamily="2" charset="0"/>
              <a:sym typeface="Wingdings" panose="05000000000000000000"/>
            </a:endParaRPr>
          </a:p>
          <a:p>
            <a:pPr marL="205876" defTabSz="-754">
              <a:lnSpc>
                <a:spcPct val="130000"/>
              </a:lnSpc>
              <a:spcBef>
                <a:spcPts val="0"/>
              </a:spcBef>
              <a:spcAft>
                <a:spcPts val="713"/>
              </a:spcAft>
              <a:tabLst>
                <a:tab pos="637236" algn="l"/>
              </a:tabLst>
            </a:pPr>
            <a:r>
              <a:rPr lang="en-US" altLang="zh-CN" sz="3600" dirty="0" smtClean="0">
                <a:solidFill>
                  <a:srgbClr val="C00000"/>
                </a:solidFill>
                <a:ea typeface="Microsoft YaHei UI" pitchFamily="34" charset="-122"/>
                <a:sym typeface="Wingdings" panose="05000000000000000000"/>
              </a:rPr>
              <a:t>LeNet-5</a:t>
            </a:r>
            <a:r>
              <a:rPr lang="zh-CN" altLang="en-US" sz="3600" dirty="0" smtClean="0">
                <a:solidFill>
                  <a:srgbClr val="C00000"/>
                </a:solidFill>
                <a:ea typeface="Microsoft YaHei UI" pitchFamily="34" charset="-122"/>
                <a:sym typeface="Wingdings" panose="05000000000000000000"/>
              </a:rPr>
              <a:t>（</a:t>
            </a:r>
            <a:r>
              <a:rPr lang="en-US" altLang="zh-CN" sz="3600" dirty="0" smtClean="0">
                <a:solidFill>
                  <a:srgbClr val="C00000"/>
                </a:solidFill>
                <a:ea typeface="Microsoft YaHei UI" pitchFamily="34" charset="-122"/>
                <a:sym typeface="Wingdings" panose="05000000000000000000"/>
              </a:rPr>
              <a:t>1998</a:t>
            </a:r>
            <a:r>
              <a:rPr lang="zh-CN" altLang="en-US" sz="3600" dirty="0" smtClean="0">
                <a:solidFill>
                  <a:srgbClr val="C00000"/>
                </a:solidFill>
                <a:ea typeface="Microsoft YaHei UI" pitchFamily="34" charset="-122"/>
                <a:sym typeface="Wingdings" panose="05000000000000000000"/>
              </a:rPr>
              <a:t>）</a:t>
            </a:r>
          </a:p>
          <a:p>
            <a:pPr marL="205876" defTabSz="-754">
              <a:lnSpc>
                <a:spcPct val="130000"/>
              </a:lnSpc>
              <a:spcBef>
                <a:spcPts val="0"/>
              </a:spcBef>
              <a:spcAft>
                <a:spcPts val="713"/>
              </a:spcAft>
              <a:tabLst>
                <a:tab pos="637236" algn="l"/>
              </a:tabLst>
            </a:pPr>
            <a:r>
              <a:rPr lang="en-US" altLang="zh-CN" sz="3200" kern="0" dirty="0" smtClean="0">
                <a:solidFill>
                  <a:srgbClr val="42BC6F"/>
                </a:solidFill>
                <a:sym typeface="Wingdings" panose="05000000000000000000"/>
              </a:rPr>
              <a:t>MNIST</a:t>
            </a:r>
            <a:r>
              <a:rPr lang="zh-CN" altLang="en-US" sz="3200" kern="0" dirty="0" smtClean="0">
                <a:solidFill>
                  <a:srgbClr val="42BC6F"/>
                </a:solidFill>
                <a:latin typeface="+mn-ea"/>
                <a:sym typeface="Wingdings" panose="05000000000000000000"/>
              </a:rPr>
              <a:t>，</a:t>
            </a:r>
            <a:r>
              <a:rPr lang="zh-CN" altLang="en-US" sz="32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/>
              </a:rPr>
              <a:t>用于手写体数字识别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787" y="4032820"/>
            <a:ext cx="9909240" cy="2607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337947" y="2880692"/>
            <a:ext cx="2452316" cy="2319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1123877" y="7185592"/>
            <a:ext cx="10025778" cy="663652"/>
          </a:xfrm>
          <a:prstGeom prst="rect">
            <a:avLst/>
          </a:prstGeom>
        </p:spPr>
        <p:txBody>
          <a:bodyPr wrap="square" lIns="108594" tIns="54297" rIns="108594" bIns="54297">
            <a:spAutoFit/>
          </a:bodyPr>
          <a:lstStyle/>
          <a:p>
            <a:r>
              <a:rPr lang="en-US" altLang="zh-CN" dirty="0" smtClean="0">
                <a:solidFill>
                  <a:srgbClr val="595959"/>
                </a:solidFill>
                <a:cs typeface="Times New Roman" panose="02020603050405020304" pitchFamily="18" charset="0"/>
              </a:rPr>
              <a:t>Y. </a:t>
            </a:r>
            <a:r>
              <a:rPr lang="en-US" altLang="zh-CN" dirty="0" err="1" smtClean="0">
                <a:solidFill>
                  <a:srgbClr val="595959"/>
                </a:solidFill>
                <a:cs typeface="Times New Roman" panose="02020603050405020304" pitchFamily="18" charset="0"/>
              </a:rPr>
              <a:t>LeCun</a:t>
            </a:r>
            <a:r>
              <a:rPr lang="en-US" altLang="zh-CN" dirty="0" smtClean="0">
                <a:solidFill>
                  <a:srgbClr val="595959"/>
                </a:solidFill>
                <a:cs typeface="Times New Roman" panose="02020603050405020304" pitchFamily="18" charset="0"/>
              </a:rPr>
              <a:t>, L. </a:t>
            </a:r>
            <a:r>
              <a:rPr lang="en-US" altLang="zh-CN" dirty="0" err="1" smtClean="0">
                <a:solidFill>
                  <a:srgbClr val="595959"/>
                </a:solidFill>
                <a:cs typeface="Times New Roman" panose="02020603050405020304" pitchFamily="18" charset="0"/>
              </a:rPr>
              <a:t>Bottou</a:t>
            </a:r>
            <a:r>
              <a:rPr lang="en-US" altLang="zh-CN" dirty="0" smtClean="0">
                <a:solidFill>
                  <a:srgbClr val="595959"/>
                </a:solidFill>
                <a:cs typeface="Times New Roman" panose="02020603050405020304" pitchFamily="18" charset="0"/>
              </a:rPr>
              <a:t>, Y. </a:t>
            </a:r>
            <a:r>
              <a:rPr lang="en-US" altLang="zh-CN" dirty="0" err="1" smtClean="0">
                <a:solidFill>
                  <a:srgbClr val="595959"/>
                </a:solidFill>
                <a:cs typeface="Times New Roman" panose="02020603050405020304" pitchFamily="18" charset="0"/>
              </a:rPr>
              <a:t>Bengio</a:t>
            </a:r>
            <a:r>
              <a:rPr lang="en-US" altLang="zh-CN" dirty="0" smtClean="0">
                <a:solidFill>
                  <a:srgbClr val="595959"/>
                </a:solidFill>
                <a:cs typeface="Times New Roman" panose="02020603050405020304" pitchFamily="18" charset="0"/>
              </a:rPr>
              <a:t>, and P. </a:t>
            </a:r>
            <a:r>
              <a:rPr lang="en-US" altLang="zh-CN" dirty="0" err="1" smtClean="0">
                <a:solidFill>
                  <a:srgbClr val="595959"/>
                </a:solidFill>
                <a:cs typeface="Times New Roman" panose="02020603050405020304" pitchFamily="18" charset="0"/>
              </a:rPr>
              <a:t>Haffner</a:t>
            </a:r>
            <a:r>
              <a:rPr lang="en-US" altLang="zh-CN" dirty="0" smtClean="0">
                <a:solidFill>
                  <a:srgbClr val="595959"/>
                </a:solidFill>
                <a:cs typeface="Times New Roman" panose="02020603050405020304" pitchFamily="18" charset="0"/>
              </a:rPr>
              <a:t>. Gradient-based learning applied to </a:t>
            </a:r>
          </a:p>
          <a:p>
            <a:r>
              <a:rPr lang="en-US" altLang="zh-CN" dirty="0" smtClean="0">
                <a:solidFill>
                  <a:srgbClr val="595959"/>
                </a:solidFill>
                <a:cs typeface="Times New Roman" panose="02020603050405020304" pitchFamily="18" charset="0"/>
              </a:rPr>
              <a:t>document recognition. </a:t>
            </a:r>
            <a:r>
              <a:rPr lang="en-US" altLang="zh-CN" i="1" dirty="0" smtClean="0">
                <a:solidFill>
                  <a:srgbClr val="595959"/>
                </a:solidFill>
                <a:cs typeface="Times New Roman" panose="02020603050405020304" pitchFamily="18" charset="0"/>
              </a:rPr>
              <a:t>Proceedings of the IEEE</a:t>
            </a:r>
            <a:r>
              <a:rPr lang="en-US" altLang="zh-CN" dirty="0" smtClean="0">
                <a:solidFill>
                  <a:srgbClr val="595959"/>
                </a:solidFill>
                <a:cs typeface="Times New Roman" panose="02020603050405020304" pitchFamily="18" charset="0"/>
              </a:rPr>
              <a:t>, 86(11): 2278–2324, 1998.</a:t>
            </a:r>
          </a:p>
        </p:txBody>
      </p:sp>
      <p:pic>
        <p:nvPicPr>
          <p:cNvPr id="7" name="图片 6" descr="http://spectrum.ieee.org/img/YannLeCunblogjpg-1423239900596.jp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088456" y="215644"/>
            <a:ext cx="2625755" cy="244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913011" y="2088604"/>
            <a:ext cx="9756619" cy="5464967"/>
          </a:xfrm>
          <a:prstGeom prst="rect">
            <a:avLst/>
          </a:prstGeom>
          <a:noFill/>
          <a:ln w="57150">
            <a:noFill/>
          </a:ln>
        </p:spPr>
        <p:txBody>
          <a:bodyPr wrap="square" lIns="108594" tIns="54297" rIns="108594" bIns="54297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9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0" b="1" dirty="0" smtClean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 smtClean="0">
                <a:solidFill>
                  <a:srgbClr val="595959"/>
                </a:solidFill>
                <a:cs typeface="Times New Roman" panose="02020603050405020304" pitchFamily="18" charset="0"/>
              </a:rPr>
              <a:t>AlexNet</a:t>
            </a:r>
            <a:r>
              <a:rPr lang="en-US" altLang="zh-CN" sz="2900" dirty="0" smtClean="0">
                <a:solidFill>
                  <a:srgbClr val="595959"/>
                </a:solidFill>
                <a:cs typeface="Times New Roman" panose="02020603050405020304" pitchFamily="18" charset="0"/>
              </a:rPr>
              <a:t> (</a:t>
            </a:r>
            <a:r>
              <a:rPr lang="en-US" altLang="zh-CN" sz="2900" dirty="0" err="1" smtClean="0">
                <a:solidFill>
                  <a:srgbClr val="595959"/>
                </a:solidFill>
                <a:cs typeface="Times New Roman" panose="02020603050405020304" pitchFamily="18" charset="0"/>
              </a:rPr>
              <a:t>Krizhevski</a:t>
            </a:r>
            <a:r>
              <a:rPr lang="en-US" altLang="zh-CN" sz="2900" dirty="0" smtClean="0">
                <a:solidFill>
                  <a:srgbClr val="595959"/>
                </a:solidFill>
                <a:cs typeface="Times New Roman" panose="02020603050405020304" pitchFamily="18" charset="0"/>
              </a:rPr>
              <a:t>, </a:t>
            </a:r>
            <a:r>
              <a:rPr lang="en-US" altLang="zh-CN" sz="2900" i="1" dirty="0" smtClean="0">
                <a:solidFill>
                  <a:srgbClr val="595959"/>
                </a:solidFill>
                <a:cs typeface="Times New Roman" panose="02020603050405020304" pitchFamily="18" charset="0"/>
              </a:rPr>
              <a:t>et al</a:t>
            </a:r>
            <a:r>
              <a:rPr lang="en-US" altLang="zh-CN" sz="2900" dirty="0" smtClean="0">
                <a:solidFill>
                  <a:srgbClr val="595959"/>
                </a:solidFill>
                <a:cs typeface="Times New Roman" panose="02020603050405020304" pitchFamily="18" charset="0"/>
              </a:rPr>
              <a:t>.,  2012)     15.3% top-5 error </a:t>
            </a:r>
          </a:p>
          <a:p>
            <a:pPr>
              <a:lnSpc>
                <a:spcPct val="120000"/>
              </a:lnSpc>
            </a:pPr>
            <a:r>
              <a:rPr lang="en-US" altLang="zh-CN" sz="2900" dirty="0" smtClean="0">
                <a:solidFill>
                  <a:srgbClr val="595959"/>
                </a:solidFill>
                <a:cs typeface="Times New Roman" panose="02020603050405020304" pitchFamily="18" charset="0"/>
              </a:rPr>
              <a:t>  </a:t>
            </a:r>
            <a:r>
              <a:rPr lang="en-US" altLang="zh-CN" sz="2900" dirty="0" err="1" smtClean="0">
                <a:solidFill>
                  <a:srgbClr val="595959"/>
                </a:solidFill>
                <a:cs typeface="Times New Roman" panose="02020603050405020304" pitchFamily="18" charset="0"/>
              </a:rPr>
              <a:t>OverFeat</a:t>
            </a:r>
            <a:r>
              <a:rPr lang="en-US" altLang="zh-CN" sz="2900" dirty="0" smtClean="0">
                <a:solidFill>
                  <a:srgbClr val="595959"/>
                </a:solidFill>
                <a:cs typeface="Times New Roman" panose="02020603050405020304" pitchFamily="18" charset="0"/>
              </a:rPr>
              <a:t> (</a:t>
            </a:r>
            <a:r>
              <a:rPr lang="en-US" altLang="zh-CN" sz="2900" dirty="0" err="1" smtClean="0">
                <a:solidFill>
                  <a:srgbClr val="595959"/>
                </a:solidFill>
                <a:cs typeface="Times New Roman" panose="02020603050405020304" pitchFamily="18" charset="0"/>
              </a:rPr>
              <a:t>Sermanet</a:t>
            </a:r>
            <a:r>
              <a:rPr lang="en-US" altLang="zh-CN" sz="2900" dirty="0" smtClean="0">
                <a:solidFill>
                  <a:srgbClr val="595959"/>
                </a:solidFill>
                <a:cs typeface="Times New Roman" panose="02020603050405020304" pitchFamily="18" charset="0"/>
              </a:rPr>
              <a:t>, </a:t>
            </a:r>
            <a:r>
              <a:rPr lang="en-US" altLang="zh-CN" sz="2900" i="1" dirty="0" smtClean="0">
                <a:solidFill>
                  <a:srgbClr val="595959"/>
                </a:solidFill>
                <a:cs typeface="Times New Roman" panose="02020603050405020304" pitchFamily="18" charset="0"/>
              </a:rPr>
              <a:t>et al</a:t>
            </a:r>
            <a:r>
              <a:rPr lang="en-US" altLang="zh-CN" sz="2900" dirty="0" smtClean="0">
                <a:solidFill>
                  <a:srgbClr val="595959"/>
                </a:solidFill>
                <a:cs typeface="Times New Roman" panose="02020603050405020304" pitchFamily="18" charset="0"/>
              </a:rPr>
              <a:t>.,  2013)    13.8%</a:t>
            </a:r>
          </a:p>
          <a:p>
            <a:pPr>
              <a:lnSpc>
                <a:spcPct val="120000"/>
              </a:lnSpc>
            </a:pPr>
            <a:r>
              <a:rPr lang="en-US" altLang="zh-CN" sz="2900" dirty="0" smtClean="0">
                <a:solidFill>
                  <a:srgbClr val="595959"/>
                </a:solidFill>
                <a:cs typeface="Times New Roman" panose="02020603050405020304" pitchFamily="18" charset="0"/>
              </a:rPr>
              <a:t>  </a:t>
            </a:r>
            <a:r>
              <a:rPr lang="en-US" altLang="zh-CN" sz="2900" b="1" dirty="0" smtClean="0">
                <a:solidFill>
                  <a:srgbClr val="595959"/>
                </a:solidFill>
                <a:cs typeface="Times New Roman" panose="02020603050405020304" pitchFamily="18" charset="0"/>
              </a:rPr>
              <a:t>VGG Net </a:t>
            </a:r>
            <a:r>
              <a:rPr lang="en-US" altLang="zh-CN" sz="2900" dirty="0" smtClean="0">
                <a:solidFill>
                  <a:srgbClr val="595959"/>
                </a:solidFill>
                <a:cs typeface="Times New Roman" panose="02020603050405020304" pitchFamily="18" charset="0"/>
              </a:rPr>
              <a:t>(</a:t>
            </a:r>
            <a:r>
              <a:rPr lang="en-US" altLang="zh-CN" sz="2900" dirty="0" err="1" smtClean="0">
                <a:solidFill>
                  <a:srgbClr val="595959"/>
                </a:solidFill>
                <a:cs typeface="Times New Roman" panose="02020603050405020304" pitchFamily="18" charset="0"/>
              </a:rPr>
              <a:t>Simonyan</a:t>
            </a:r>
            <a:r>
              <a:rPr lang="en-US" altLang="zh-CN" sz="2900" dirty="0" smtClean="0">
                <a:solidFill>
                  <a:srgbClr val="595959"/>
                </a:solidFill>
                <a:cs typeface="Times New Roman" panose="02020603050405020304" pitchFamily="18" charset="0"/>
              </a:rPr>
              <a:t>, </a:t>
            </a:r>
            <a:r>
              <a:rPr lang="en-US" altLang="zh-CN" sz="2900" i="1" dirty="0" smtClean="0">
                <a:solidFill>
                  <a:srgbClr val="595959"/>
                </a:solidFill>
                <a:cs typeface="Times New Roman" panose="02020603050405020304" pitchFamily="18" charset="0"/>
              </a:rPr>
              <a:t>et al</a:t>
            </a:r>
            <a:r>
              <a:rPr lang="en-US" altLang="zh-CN" sz="2900" dirty="0" smtClean="0">
                <a:solidFill>
                  <a:srgbClr val="595959"/>
                </a:solidFill>
                <a:cs typeface="Times New Roman" panose="02020603050405020304" pitchFamily="18" charset="0"/>
              </a:rPr>
              <a:t>., 2014)     7.3%</a:t>
            </a:r>
          </a:p>
          <a:p>
            <a:pPr>
              <a:lnSpc>
                <a:spcPct val="120000"/>
              </a:lnSpc>
            </a:pPr>
            <a:r>
              <a:rPr lang="en-US" altLang="zh-CN" sz="2900" dirty="0" smtClean="0">
                <a:solidFill>
                  <a:srgbClr val="595959"/>
                </a:solidFill>
                <a:cs typeface="Times New Roman" panose="02020603050405020304" pitchFamily="18" charset="0"/>
              </a:rPr>
              <a:t>  </a:t>
            </a:r>
            <a:r>
              <a:rPr lang="en-US" altLang="zh-CN" sz="2900" b="1" dirty="0" err="1" smtClean="0">
                <a:solidFill>
                  <a:srgbClr val="595959"/>
                </a:solidFill>
                <a:cs typeface="Times New Roman" panose="02020603050405020304" pitchFamily="18" charset="0"/>
              </a:rPr>
              <a:t>GoogLeNet</a:t>
            </a:r>
            <a:r>
              <a:rPr lang="en-US" altLang="zh-CN" sz="2900" b="1" dirty="0" smtClean="0">
                <a:solidFill>
                  <a:srgbClr val="595959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900" dirty="0" smtClean="0">
                <a:solidFill>
                  <a:srgbClr val="595959"/>
                </a:solidFill>
                <a:cs typeface="Times New Roman" panose="02020603050405020304" pitchFamily="18" charset="0"/>
              </a:rPr>
              <a:t>(</a:t>
            </a:r>
            <a:r>
              <a:rPr lang="en-US" altLang="zh-CN" sz="2900" dirty="0" err="1" smtClean="0">
                <a:solidFill>
                  <a:srgbClr val="595959"/>
                </a:solidFill>
                <a:cs typeface="Times New Roman" panose="02020603050405020304" pitchFamily="18" charset="0"/>
              </a:rPr>
              <a:t>Szegedy</a:t>
            </a:r>
            <a:r>
              <a:rPr lang="en-US" altLang="zh-CN" sz="2900" dirty="0" smtClean="0">
                <a:solidFill>
                  <a:srgbClr val="595959"/>
                </a:solidFill>
                <a:cs typeface="Times New Roman" panose="02020603050405020304" pitchFamily="18" charset="0"/>
              </a:rPr>
              <a:t>, </a:t>
            </a:r>
            <a:r>
              <a:rPr lang="en-US" altLang="zh-CN" sz="2900" i="1" dirty="0" smtClean="0">
                <a:solidFill>
                  <a:srgbClr val="595959"/>
                </a:solidFill>
                <a:cs typeface="Times New Roman" panose="02020603050405020304" pitchFamily="18" charset="0"/>
              </a:rPr>
              <a:t>et al</a:t>
            </a:r>
            <a:r>
              <a:rPr lang="en-US" altLang="zh-CN" sz="2900" dirty="0" smtClean="0">
                <a:solidFill>
                  <a:srgbClr val="595959"/>
                </a:solidFill>
                <a:cs typeface="Times New Roman" panose="02020603050405020304" pitchFamily="18" charset="0"/>
              </a:rPr>
              <a:t>., 2014)   6.6% </a:t>
            </a:r>
          </a:p>
          <a:p>
            <a:pPr>
              <a:lnSpc>
                <a:spcPct val="120000"/>
              </a:lnSpc>
            </a:pPr>
            <a:r>
              <a:rPr lang="en-US" altLang="zh-CN" sz="2900" dirty="0" smtClean="0">
                <a:solidFill>
                  <a:srgbClr val="42BC6F"/>
                </a:solidFill>
                <a:cs typeface="Times New Roman" panose="02020603050405020304" pitchFamily="18" charset="0"/>
              </a:rPr>
              <a:t>  </a:t>
            </a:r>
            <a:r>
              <a:rPr lang="en-US" altLang="zh-CN" sz="2900" u="sng" dirty="0" smtClean="0">
                <a:solidFill>
                  <a:srgbClr val="42BC6F"/>
                </a:solidFill>
                <a:cs typeface="Times New Roman" panose="02020603050405020304" pitchFamily="18" charset="0"/>
              </a:rPr>
              <a:t>Human (</a:t>
            </a:r>
            <a:r>
              <a:rPr lang="en-US" altLang="zh-CN" sz="2900" u="sng" dirty="0" err="1" smtClean="0">
                <a:solidFill>
                  <a:srgbClr val="42BC6F"/>
                </a:solidFill>
                <a:cs typeface="Times New Roman" panose="02020603050405020304" pitchFamily="18" charset="0"/>
              </a:rPr>
              <a:t>Russakovsky</a:t>
            </a:r>
            <a:r>
              <a:rPr lang="en-US" altLang="zh-CN" sz="2900" u="sng" dirty="0" smtClean="0">
                <a:solidFill>
                  <a:srgbClr val="42BC6F"/>
                </a:solidFill>
                <a:cs typeface="Times New Roman" panose="02020603050405020304" pitchFamily="18" charset="0"/>
              </a:rPr>
              <a:t>, </a:t>
            </a:r>
            <a:r>
              <a:rPr lang="en-US" altLang="zh-CN" sz="2900" i="1" u="sng" dirty="0" smtClean="0">
                <a:solidFill>
                  <a:srgbClr val="42BC6F"/>
                </a:solidFill>
                <a:cs typeface="Times New Roman" panose="02020603050405020304" pitchFamily="18" charset="0"/>
              </a:rPr>
              <a:t>et al</a:t>
            </a:r>
            <a:r>
              <a:rPr lang="en-US" altLang="zh-CN" sz="2900" u="sng" dirty="0" smtClean="0">
                <a:solidFill>
                  <a:srgbClr val="42BC6F"/>
                </a:solidFill>
                <a:cs typeface="Times New Roman" panose="02020603050405020304" pitchFamily="18" charset="0"/>
              </a:rPr>
              <a:t>., 2014)   5.1%</a:t>
            </a:r>
          </a:p>
          <a:p>
            <a:pPr>
              <a:lnSpc>
                <a:spcPct val="120000"/>
              </a:lnSpc>
            </a:pPr>
            <a:r>
              <a:rPr lang="en-US" altLang="zh-CN" sz="2900" dirty="0" smtClean="0">
                <a:solidFill>
                  <a:srgbClr val="595959"/>
                </a:solidFill>
                <a:cs typeface="Times New Roman" panose="02020603050405020304" pitchFamily="18" charset="0"/>
              </a:rPr>
              <a:t>  Feb 6,    2015</a:t>
            </a:r>
            <a:r>
              <a:rPr lang="zh-CN" altLang="en-US" sz="2900" dirty="0" smtClean="0">
                <a:solidFill>
                  <a:srgbClr val="595959"/>
                </a:solidFill>
                <a:cs typeface="Times New Roman" panose="02020603050405020304" pitchFamily="18" charset="0"/>
              </a:rPr>
              <a:t>，</a:t>
            </a:r>
            <a:r>
              <a:rPr lang="en-US" altLang="zh-CN" sz="2900" dirty="0" smtClean="0">
                <a:solidFill>
                  <a:srgbClr val="595959"/>
                </a:solidFill>
                <a:cs typeface="Times New Roman" panose="02020603050405020304" pitchFamily="18" charset="0"/>
              </a:rPr>
              <a:t> Microsoft</a:t>
            </a:r>
            <a:r>
              <a:rPr lang="zh-CN" altLang="en-US" sz="2900" dirty="0" smtClean="0">
                <a:solidFill>
                  <a:srgbClr val="595959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900" dirty="0" smtClean="0">
                <a:solidFill>
                  <a:srgbClr val="595959"/>
                </a:solidFill>
                <a:cs typeface="Times New Roman" panose="02020603050405020304" pitchFamily="18" charset="0"/>
              </a:rPr>
              <a:t>/</a:t>
            </a:r>
            <a:r>
              <a:rPr lang="en-US" altLang="zh-CN" sz="2900" dirty="0" err="1" smtClean="0">
                <a:solidFill>
                  <a:srgbClr val="595959"/>
                </a:solidFill>
                <a:cs typeface="Times New Roman" panose="02020603050405020304" pitchFamily="18" charset="0"/>
              </a:rPr>
              <a:t>MSRA+PReLU</a:t>
            </a:r>
            <a:r>
              <a:rPr lang="zh-CN" altLang="en-US" sz="2900" dirty="0" smtClean="0">
                <a:solidFill>
                  <a:srgbClr val="595959"/>
                </a:solidFill>
                <a:cs typeface="Times New Roman" panose="02020603050405020304" pitchFamily="18" charset="0"/>
              </a:rPr>
              <a:t>   </a:t>
            </a:r>
            <a:r>
              <a:rPr lang="en-US" altLang="zh-CN" sz="2900" dirty="0" smtClean="0">
                <a:solidFill>
                  <a:srgbClr val="595959"/>
                </a:solidFill>
                <a:cs typeface="Times New Roman" panose="02020603050405020304" pitchFamily="18" charset="0"/>
              </a:rPr>
              <a:t>4.94% </a:t>
            </a:r>
          </a:p>
          <a:p>
            <a:pPr>
              <a:lnSpc>
                <a:spcPct val="120000"/>
              </a:lnSpc>
            </a:pPr>
            <a:r>
              <a:rPr lang="en-US" altLang="zh-CN" sz="2900" dirty="0" smtClean="0">
                <a:solidFill>
                  <a:srgbClr val="595959"/>
                </a:solidFill>
                <a:cs typeface="Times New Roman" panose="02020603050405020304" pitchFamily="18" charset="0"/>
              </a:rPr>
              <a:t>  Feb 11,  2015</a:t>
            </a:r>
            <a:r>
              <a:rPr lang="zh-CN" altLang="en-US" sz="2900" dirty="0" smtClean="0">
                <a:solidFill>
                  <a:srgbClr val="595959"/>
                </a:solidFill>
                <a:cs typeface="Times New Roman" panose="02020603050405020304" pitchFamily="18" charset="0"/>
              </a:rPr>
              <a:t>， </a:t>
            </a:r>
            <a:r>
              <a:rPr lang="en-US" altLang="zh-CN" sz="2900" dirty="0" smtClean="0">
                <a:solidFill>
                  <a:srgbClr val="595959"/>
                </a:solidFill>
                <a:cs typeface="Times New Roman" panose="02020603050405020304" pitchFamily="18" charset="0"/>
              </a:rPr>
              <a:t>Google</a:t>
            </a:r>
            <a:r>
              <a:rPr lang="zh-CN" altLang="en-US" sz="2900" dirty="0" smtClean="0">
                <a:solidFill>
                  <a:srgbClr val="595959"/>
                </a:solidFill>
                <a:cs typeface="Times New Roman" panose="02020603050405020304" pitchFamily="18" charset="0"/>
              </a:rPr>
              <a:t>                                </a:t>
            </a:r>
            <a:r>
              <a:rPr lang="en-US" altLang="zh-CN" sz="2900" dirty="0" smtClean="0">
                <a:solidFill>
                  <a:srgbClr val="595959"/>
                </a:solidFill>
                <a:cs typeface="Times New Roman" panose="02020603050405020304" pitchFamily="18" charset="0"/>
              </a:rPr>
              <a:t>4.82%</a:t>
            </a:r>
          </a:p>
          <a:p>
            <a:pPr>
              <a:lnSpc>
                <a:spcPct val="120000"/>
              </a:lnSpc>
            </a:pPr>
            <a:r>
              <a:rPr lang="en-US" altLang="zh-CN" sz="2900" dirty="0" smtClean="0">
                <a:solidFill>
                  <a:srgbClr val="595959"/>
                </a:solidFill>
                <a:cs typeface="Times New Roman" panose="02020603050405020304" pitchFamily="18" charset="0"/>
              </a:rPr>
              <a:t>  Dec 11,  2015</a:t>
            </a:r>
            <a:r>
              <a:rPr lang="zh-CN" altLang="en-US" sz="2900" dirty="0" smtClean="0">
                <a:solidFill>
                  <a:srgbClr val="595959"/>
                </a:solidFill>
                <a:cs typeface="Times New Roman" panose="02020603050405020304" pitchFamily="18" charset="0"/>
              </a:rPr>
              <a:t>， </a:t>
            </a:r>
            <a:r>
              <a:rPr lang="en-US" altLang="zh-CN" sz="2900" dirty="0" smtClean="0">
                <a:solidFill>
                  <a:srgbClr val="595959"/>
                </a:solidFill>
                <a:cs typeface="Times New Roman" panose="02020603050405020304" pitchFamily="18" charset="0"/>
              </a:rPr>
              <a:t>Google/Inception-v3           5.80%</a:t>
            </a:r>
          </a:p>
          <a:p>
            <a:pPr>
              <a:lnSpc>
                <a:spcPct val="120000"/>
              </a:lnSpc>
            </a:pPr>
            <a:r>
              <a:rPr lang="en-US" altLang="zh-CN" sz="2900" dirty="0" smtClean="0">
                <a:solidFill>
                  <a:srgbClr val="595959"/>
                </a:solidFill>
                <a:cs typeface="Times New Roman" panose="02020603050405020304" pitchFamily="18" charset="0"/>
              </a:rPr>
              <a:t>  Dec 10,  2015</a:t>
            </a:r>
            <a:r>
              <a:rPr lang="zh-CN" altLang="en-US" sz="2900" dirty="0" smtClean="0">
                <a:solidFill>
                  <a:srgbClr val="595959"/>
                </a:solidFill>
                <a:cs typeface="Times New Roman" panose="02020603050405020304" pitchFamily="18" charset="0"/>
              </a:rPr>
              <a:t>，</a:t>
            </a:r>
            <a:r>
              <a:rPr lang="en-US" altLang="zh-CN" sz="2900" dirty="0" smtClean="0">
                <a:solidFill>
                  <a:srgbClr val="595959"/>
                </a:solidFill>
                <a:cs typeface="Times New Roman" panose="02020603050405020304" pitchFamily="18" charset="0"/>
              </a:rPr>
              <a:t> Microsoft/</a:t>
            </a:r>
            <a:r>
              <a:rPr lang="en-US" altLang="zh-CN" sz="2900" b="1" dirty="0" smtClean="0">
                <a:solidFill>
                  <a:srgbClr val="595959"/>
                </a:solidFill>
                <a:cs typeface="Times New Roman" panose="02020603050405020304" pitchFamily="18" charset="0"/>
              </a:rPr>
              <a:t>ResNet</a:t>
            </a:r>
            <a:r>
              <a:rPr lang="zh-CN" altLang="en-US" sz="2900" dirty="0" smtClean="0">
                <a:solidFill>
                  <a:srgbClr val="595959"/>
                </a:solidFill>
                <a:cs typeface="Times New Roman" panose="02020603050405020304" pitchFamily="18" charset="0"/>
              </a:rPr>
              <a:t>               </a:t>
            </a:r>
            <a:r>
              <a:rPr lang="en-US" altLang="zh-CN" sz="2900" dirty="0" smtClean="0">
                <a:solidFill>
                  <a:srgbClr val="595959"/>
                </a:solidFill>
                <a:cs typeface="Times New Roman" panose="02020603050405020304" pitchFamily="18" charset="0"/>
              </a:rPr>
              <a:t>5.70%</a:t>
            </a:r>
          </a:p>
          <a:p>
            <a:pPr>
              <a:lnSpc>
                <a:spcPct val="120000"/>
              </a:lnSpc>
            </a:pPr>
            <a:r>
              <a:rPr lang="en-US" altLang="zh-CN" sz="2900" dirty="0" smtClean="0">
                <a:solidFill>
                  <a:srgbClr val="595959"/>
                </a:solidFill>
                <a:cs typeface="Times New Roman" panose="02020603050405020304" pitchFamily="18" charset="0"/>
              </a:rPr>
              <a:t>  Feb 23,  2016</a:t>
            </a:r>
            <a:r>
              <a:rPr lang="zh-CN" altLang="en-US" sz="2900" dirty="0" smtClean="0">
                <a:solidFill>
                  <a:srgbClr val="595959"/>
                </a:solidFill>
                <a:cs typeface="Times New Roman" panose="02020603050405020304" pitchFamily="18" charset="0"/>
              </a:rPr>
              <a:t>， </a:t>
            </a:r>
            <a:r>
              <a:rPr lang="en-US" altLang="zh-CN" sz="2900" dirty="0" smtClean="0">
                <a:solidFill>
                  <a:srgbClr val="595959"/>
                </a:solidFill>
                <a:cs typeface="Times New Roman" panose="02020603050405020304" pitchFamily="18" charset="0"/>
              </a:rPr>
              <a:t>Google                                3.08%  </a:t>
            </a:r>
          </a:p>
        </p:txBody>
      </p:sp>
      <p:sp>
        <p:nvSpPr>
          <p:cNvPr id="17" name="内容占位符 2"/>
          <p:cNvSpPr txBox="1"/>
          <p:nvPr/>
        </p:nvSpPr>
        <p:spPr bwMode="auto">
          <a:xfrm>
            <a:off x="985019" y="576436"/>
            <a:ext cx="10688735" cy="124765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08594" tIns="54297" rIns="108594" bIns="54297" numCol="1" anchor="t" anchorCtr="0" compatLnSpc="1"/>
          <a:lstStyle/>
          <a:p>
            <a:pPr marL="105578">
              <a:lnSpc>
                <a:spcPct val="120000"/>
              </a:lnSpc>
              <a:spcBef>
                <a:spcPct val="15000"/>
              </a:spcBef>
              <a:defRPr/>
            </a:pPr>
            <a:r>
              <a:rPr lang="zh-CN" altLang="en-US" sz="32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针对</a:t>
            </a:r>
            <a:r>
              <a:rPr lang="en-US" altLang="zh-CN" sz="3200" kern="0" dirty="0" err="1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ImageNet</a:t>
            </a:r>
            <a:r>
              <a:rPr lang="en-US" altLang="zh-CN" sz="32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330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ILSVRC</a:t>
            </a:r>
            <a:r>
              <a:rPr lang="zh-CN" altLang="en-US" sz="32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32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1,000</a:t>
            </a:r>
            <a:r>
              <a:rPr lang="zh-CN" altLang="en-US" sz="32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种物体的识别，</a:t>
            </a:r>
            <a:r>
              <a:rPr lang="en-US" altLang="zh-CN" sz="32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Deep CNN</a:t>
            </a:r>
            <a:r>
              <a:rPr lang="zh-CN" altLang="en-US" sz="32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超过了人类的识别能力</a:t>
            </a:r>
          </a:p>
        </p:txBody>
      </p:sp>
      <p:sp>
        <p:nvSpPr>
          <p:cNvPr id="4" name="Rounded Rectangle 7"/>
          <p:cNvSpPr/>
          <p:nvPr/>
        </p:nvSpPr>
        <p:spPr>
          <a:xfrm>
            <a:off x="8761883" y="4077537"/>
            <a:ext cx="2880320" cy="67536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zh-CN" altLang="en-US" sz="2800" b="1" dirty="0" smtClean="0">
                <a:solidFill>
                  <a:srgbClr val="FF0000"/>
                </a:solidFill>
                <a:latin typeface="+mj-ea"/>
                <a:ea typeface="+mj-ea"/>
              </a:rPr>
              <a:t>最新：</a:t>
            </a:r>
            <a:r>
              <a:rPr lang="en-US" altLang="zh-CN" sz="2800" b="1" dirty="0" smtClean="0">
                <a:solidFill>
                  <a:srgbClr val="FF0000"/>
                </a:solidFill>
                <a:latin typeface="+mj-ea"/>
                <a:ea typeface="+mj-ea"/>
              </a:rPr>
              <a:t>2.77%</a:t>
            </a:r>
            <a:endParaRPr lang="en-US" sz="28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5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554" y="3024708"/>
            <a:ext cx="10940835" cy="3152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8994" y="6193059"/>
            <a:ext cx="4536505" cy="1537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21523" y="360412"/>
            <a:ext cx="6617015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5521523" y="6409152"/>
            <a:ext cx="3888432" cy="1224068"/>
          </a:xfrm>
          <a:prstGeom prst="rect">
            <a:avLst/>
          </a:prstGeom>
        </p:spPr>
        <p:txBody>
          <a:bodyPr wrap="square" lIns="114949" tIns="57475" rIns="114949" bIns="57475">
            <a:spAutoFit/>
          </a:bodyPr>
          <a:lstStyle/>
          <a:p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A. </a:t>
            </a:r>
            <a:r>
              <a:rPr lang="en-US" altLang="zh-CN" b="1" dirty="0" err="1" smtClean="0">
                <a:latin typeface="Times New Roman" pitchFamily="18" charset="0"/>
                <a:cs typeface="Times New Roman" pitchFamily="18" charset="0"/>
              </a:rPr>
              <a:t>Krizhevsky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, I. </a:t>
            </a:r>
            <a:r>
              <a:rPr lang="en-US" altLang="zh-CN" b="1" dirty="0" err="1" smtClean="0">
                <a:latin typeface="Times New Roman" pitchFamily="18" charset="0"/>
                <a:cs typeface="Times New Roman" pitchFamily="18" charset="0"/>
              </a:rPr>
              <a:t>Sutskever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, and G. Hinton. </a:t>
            </a:r>
            <a:r>
              <a:rPr lang="en-US" altLang="zh-CN" b="1" dirty="0" err="1" smtClean="0">
                <a:latin typeface="Times New Roman" pitchFamily="18" charset="0"/>
                <a:cs typeface="Times New Roman" pitchFamily="18" charset="0"/>
              </a:rPr>
              <a:t>ImageNet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classification with deep convolutional neural networks. In </a:t>
            </a:r>
            <a:r>
              <a:rPr lang="en-US" altLang="zh-CN" b="1" i="1" dirty="0" smtClean="0">
                <a:latin typeface="Times New Roman" pitchFamily="18" charset="0"/>
                <a:cs typeface="Times New Roman" pitchFamily="18" charset="0"/>
              </a:rPr>
              <a:t>NIPS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, pages 1097–1105, 2012.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内容占位符 2"/>
          <p:cNvSpPr txBox="1"/>
          <p:nvPr/>
        </p:nvSpPr>
        <p:spPr>
          <a:xfrm>
            <a:off x="950842" y="1008484"/>
            <a:ext cx="4786705" cy="648465"/>
          </a:xfrm>
          <a:prstGeom prst="rect">
            <a:avLst/>
          </a:prstGeom>
        </p:spPr>
        <p:txBody>
          <a:bodyPr lIns="91458" tIns="45729" rIns="91458" bIns="45729"/>
          <a:lstStyle/>
          <a:p>
            <a:pPr marL="990798" indent="-990798" defTabSz="914583">
              <a:spcBef>
                <a:spcPts val="0"/>
              </a:spcBef>
              <a:defRPr/>
            </a:pPr>
            <a:r>
              <a:rPr lang="en-US" altLang="zh-CN" sz="38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3</a:t>
            </a:r>
            <a:r>
              <a:rPr lang="zh-CN" altLang="en-US" sz="38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、典型</a:t>
            </a:r>
            <a:r>
              <a:rPr lang="en-US" altLang="zh-CN" sz="38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D</a:t>
            </a:r>
            <a:r>
              <a:rPr lang="en-US" altLang="zh-CN" sz="36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CNN</a:t>
            </a:r>
            <a:r>
              <a:rPr lang="zh-CN" altLang="en-US" sz="36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结构</a:t>
            </a:r>
            <a:endParaRPr lang="en-US" altLang="zh-CN" sz="4000" b="1" kern="0" dirty="0" smtClean="0">
              <a:solidFill>
                <a:srgbClr val="00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68995" y="2016596"/>
            <a:ext cx="2232248" cy="675363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altLang="zh-CN" sz="2800" b="1" dirty="0" err="1" smtClean="0">
                <a:latin typeface="+mj-ea"/>
                <a:ea typeface="+mj-ea"/>
              </a:rPr>
              <a:t>AlexNet</a:t>
            </a:r>
            <a:endParaRPr lang="en-US" sz="2800" b="1" dirty="0">
              <a:latin typeface="+mj-ea"/>
              <a:ea typeface="+mj-ea"/>
            </a:endParaRPr>
          </a:p>
        </p:txBody>
      </p:sp>
      <p:pic>
        <p:nvPicPr>
          <p:cNvPr id="9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50841" y="830746"/>
            <a:ext cx="7883049" cy="812963"/>
          </a:xfrm>
          <a:prstGeom prst="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58" tIns="45729" rIns="91458" bIns="45729" rtlCol="0" anchor="ctr"/>
          <a:lstStyle/>
          <a:p>
            <a:pPr algn="ctr"/>
            <a:endParaRPr lang="zh-CN" altLang="en-US" sz="1700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176222" y="792462"/>
            <a:ext cx="7634836" cy="851071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深度神经网络参考文献推荐</a:t>
            </a:r>
            <a:r>
              <a:rPr lang="zh-CN" altLang="zh-CN" sz="4800" dirty="0">
                <a:solidFill>
                  <a:schemeClr val="bg1"/>
                </a:solidFill>
              </a:rPr>
              <a:t>：</a:t>
            </a:r>
          </a:p>
        </p:txBody>
      </p:sp>
      <p:sp>
        <p:nvSpPr>
          <p:cNvPr id="6147" name="内容占位符 2"/>
          <p:cNvSpPr>
            <a:spLocks noGrp="1"/>
          </p:cNvSpPr>
          <p:nvPr>
            <p:ph idx="1"/>
          </p:nvPr>
        </p:nvSpPr>
        <p:spPr>
          <a:xfrm>
            <a:off x="950842" y="2224215"/>
            <a:ext cx="9946690" cy="4321406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1200"/>
              </a:spcBef>
              <a:buNone/>
            </a:pPr>
            <a:r>
              <a:rPr lang="en-US" altLang="zh-CN" sz="26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4 </a:t>
            </a:r>
            <a:r>
              <a:rPr lang="zh-CN" altLang="zh-CN" sz="26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篇深度学习经典论文</a:t>
            </a:r>
          </a:p>
          <a:p>
            <a:pPr marL="441413" indent="-441413">
              <a:lnSpc>
                <a:spcPct val="150000"/>
              </a:lnSpc>
              <a:buNone/>
            </a:pP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[1]	G. E. Hinton and R. R. </a:t>
            </a:r>
            <a:r>
              <a:rPr lang="en-US" altLang="zh-CN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Salakhutdinov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, Reducing the dimensionality of data with neural networks, </a:t>
            </a:r>
            <a:r>
              <a:rPr lang="en-US" altLang="zh-CN" sz="2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Science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, vol. 313, no. 5786, pp. 504-507, 28 July 2006.</a:t>
            </a:r>
          </a:p>
          <a:p>
            <a:pPr marL="441413" indent="-441413">
              <a:lnSpc>
                <a:spcPct val="150000"/>
              </a:lnSpc>
              <a:buNone/>
            </a:pP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[2]	G. E. Hinton, S. </a:t>
            </a:r>
            <a:r>
              <a:rPr lang="en-US" altLang="zh-CN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Osindero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, and Y. </a:t>
            </a:r>
            <a:r>
              <a:rPr lang="en-US" altLang="zh-CN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Teh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, A fast learning algorithm for deep belief nets, </a:t>
            </a:r>
            <a:r>
              <a:rPr lang="en-US" altLang="zh-CN" sz="2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Neural Computation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, vol. 18, no. 7, pp. 1527-1554, 2006.</a:t>
            </a:r>
          </a:p>
        </p:txBody>
      </p:sp>
      <p:pic>
        <p:nvPicPr>
          <p:cNvPr id="6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474" y="288681"/>
            <a:ext cx="7756705" cy="7344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le 7"/>
          <p:cNvSpPr/>
          <p:nvPr/>
        </p:nvSpPr>
        <p:spPr>
          <a:xfrm>
            <a:off x="408955" y="1080492"/>
            <a:ext cx="2232248" cy="675363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altLang="zh-CN" sz="2800" b="1" dirty="0" err="1" smtClean="0">
                <a:latin typeface="+mj-ea"/>
                <a:ea typeface="+mj-ea"/>
              </a:rPr>
              <a:t>VGGNet</a:t>
            </a:r>
            <a:endParaRPr lang="en-US" sz="2800" b="1" dirty="0">
              <a:latin typeface="+mj-ea"/>
              <a:ea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2931" y="6132153"/>
            <a:ext cx="3312368" cy="1501067"/>
          </a:xfrm>
          <a:prstGeom prst="rect">
            <a:avLst/>
          </a:prstGeom>
        </p:spPr>
        <p:txBody>
          <a:bodyPr wrap="square" lIns="114949" tIns="57475" rIns="114949" bIns="57475">
            <a:spAutoFit/>
          </a:bodyPr>
          <a:lstStyle/>
          <a:p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K. </a:t>
            </a:r>
            <a:r>
              <a:rPr lang="en-US" altLang="zh-CN" b="1" dirty="0" err="1" smtClean="0">
                <a:latin typeface="Times New Roman" pitchFamily="18" charset="0"/>
                <a:cs typeface="Times New Roman" pitchFamily="18" charset="0"/>
              </a:rPr>
              <a:t>Simonyan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and A. </a:t>
            </a:r>
            <a:r>
              <a:rPr lang="en-US" altLang="zh-CN" b="1" dirty="0" err="1" smtClean="0">
                <a:latin typeface="Times New Roman" pitchFamily="18" charset="0"/>
                <a:cs typeface="Times New Roman" pitchFamily="18" charset="0"/>
              </a:rPr>
              <a:t>Zisserman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. Very deep convolutional networks for large-scale image recognition. </a:t>
            </a:r>
            <a:r>
              <a:rPr lang="en-US" altLang="zh-CN" b="1" i="1" dirty="0" err="1" smtClean="0">
                <a:latin typeface="Times New Roman" pitchFamily="18" charset="0"/>
                <a:cs typeface="Times New Roman" pitchFamily="18" charset="0"/>
              </a:rPr>
              <a:t>arXiv</a:t>
            </a:r>
            <a:r>
              <a:rPr lang="en-US" altLang="zh-CN" b="1" i="1" dirty="0" smtClean="0">
                <a:latin typeface="Times New Roman" pitchFamily="18" charset="0"/>
                <a:cs typeface="Times New Roman" pitchFamily="18" charset="0"/>
              </a:rPr>
              <a:t>: 1409.1556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, 2014.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931" y="4829909"/>
            <a:ext cx="5174395" cy="499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4939" y="4443512"/>
            <a:ext cx="3188530" cy="220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264939" y="3240732"/>
            <a:ext cx="32480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kern="0" dirty="0" smtClean="0">
                <a:latin typeface="+mj-ea"/>
                <a:ea typeface="+mj-ea"/>
                <a:sym typeface="Wingdings"/>
              </a:rPr>
              <a:t>ILSVRC-2012/</a:t>
            </a:r>
            <a:r>
              <a:rPr lang="en-US" altLang="zh-CN" sz="2000" b="1" kern="0" dirty="0" err="1" smtClean="0">
                <a:latin typeface="+mj-ea"/>
                <a:ea typeface="+mj-ea"/>
                <a:sym typeface="Wingdings"/>
              </a:rPr>
              <a:t>ImageNet</a:t>
            </a:r>
            <a:endParaRPr lang="zh-CN" altLang="en-US" sz="2000" dirty="0">
              <a:latin typeface="+mj-ea"/>
              <a:ea typeface="+mj-ea"/>
            </a:endParaRPr>
          </a:p>
        </p:txBody>
      </p:sp>
      <p:pic>
        <p:nvPicPr>
          <p:cNvPr id="8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97961" y="3168724"/>
            <a:ext cx="9920306" cy="4488921"/>
          </a:xfrm>
          <a:prstGeom prst="rect">
            <a:avLst/>
          </a:prstGeom>
        </p:spPr>
      </p:pic>
      <p:sp>
        <p:nvSpPr>
          <p:cNvPr id="7" name="Rounded Rectangle 7"/>
          <p:cNvSpPr/>
          <p:nvPr/>
        </p:nvSpPr>
        <p:spPr>
          <a:xfrm>
            <a:off x="5377507" y="1728564"/>
            <a:ext cx="2232248" cy="675363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altLang="zh-CN" sz="2800" b="1" dirty="0" err="1" smtClean="0">
                <a:latin typeface="+mj-ea"/>
                <a:ea typeface="+mj-ea"/>
              </a:rPr>
              <a:t>VGGNet</a:t>
            </a:r>
            <a:endParaRPr lang="en-US" sz="2800" b="1" dirty="0"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510" y="863679"/>
            <a:ext cx="2509392" cy="3190655"/>
          </a:xfrm>
          <a:prstGeom prst="rect">
            <a:avLst/>
          </a:prstGeom>
        </p:spPr>
      </p:pic>
      <p:pic>
        <p:nvPicPr>
          <p:cNvPr id="5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8366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2574" y="3096716"/>
            <a:ext cx="11843433" cy="4104456"/>
          </a:xfrm>
          <a:prstGeom prst="rect">
            <a:avLst/>
          </a:prstGeom>
        </p:spPr>
      </p:pic>
      <p:sp>
        <p:nvSpPr>
          <p:cNvPr id="6" name="Rounded Rectangle 7"/>
          <p:cNvSpPr/>
          <p:nvPr/>
        </p:nvSpPr>
        <p:spPr>
          <a:xfrm>
            <a:off x="4945459" y="1512540"/>
            <a:ext cx="2232248" cy="675363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altLang="zh-CN" sz="2800" b="1" dirty="0" err="1" smtClean="0">
                <a:latin typeface="+mj-ea"/>
                <a:ea typeface="+mj-ea"/>
              </a:rPr>
              <a:t>VGGNet</a:t>
            </a:r>
            <a:endParaRPr lang="en-US" sz="2800" b="1" dirty="0">
              <a:latin typeface="+mj-ea"/>
              <a:ea typeface="+mj-ea"/>
            </a:endParaRPr>
          </a:p>
        </p:txBody>
      </p:sp>
      <p:pic>
        <p:nvPicPr>
          <p:cNvPr id="4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818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17468" y="216396"/>
            <a:ext cx="6336704" cy="7479499"/>
          </a:xfrm>
          <a:prstGeom prst="rect">
            <a:avLst/>
          </a:prstGeom>
        </p:spPr>
      </p:pic>
      <p:sp>
        <p:nvSpPr>
          <p:cNvPr id="6" name="Rounded Rectangle 7"/>
          <p:cNvSpPr/>
          <p:nvPr/>
        </p:nvSpPr>
        <p:spPr>
          <a:xfrm>
            <a:off x="1273051" y="3285449"/>
            <a:ext cx="2232248" cy="675363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altLang="zh-CN" sz="2800" b="1" dirty="0" err="1" smtClean="0">
                <a:latin typeface="+mj-ea"/>
                <a:ea typeface="+mj-ea"/>
              </a:rPr>
              <a:t>VGGNet</a:t>
            </a:r>
            <a:endParaRPr lang="en-US" sz="2800" b="1" dirty="0">
              <a:latin typeface="+mj-ea"/>
              <a:ea typeface="+mj-ea"/>
            </a:endParaRPr>
          </a:p>
        </p:txBody>
      </p:sp>
      <p:pic>
        <p:nvPicPr>
          <p:cNvPr id="4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818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4999" y="144388"/>
            <a:ext cx="6612708" cy="7650655"/>
          </a:xfrm>
          <a:prstGeom prst="rect">
            <a:avLst/>
          </a:prstGeom>
        </p:spPr>
      </p:pic>
      <p:sp>
        <p:nvSpPr>
          <p:cNvPr id="6" name="Rounded Rectangle 7"/>
          <p:cNvSpPr/>
          <p:nvPr/>
        </p:nvSpPr>
        <p:spPr>
          <a:xfrm>
            <a:off x="8401843" y="3357457"/>
            <a:ext cx="2232248" cy="675363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altLang="zh-CN" sz="2800" b="1" dirty="0" err="1" smtClean="0">
                <a:latin typeface="+mj-ea"/>
                <a:ea typeface="+mj-ea"/>
              </a:rPr>
              <a:t>VGGNet</a:t>
            </a:r>
            <a:endParaRPr lang="en-US" sz="2800" b="1" dirty="0">
              <a:latin typeface="+mj-ea"/>
              <a:ea typeface="+mj-ea"/>
            </a:endParaRPr>
          </a:p>
        </p:txBody>
      </p:sp>
      <p:pic>
        <p:nvPicPr>
          <p:cNvPr id="4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1051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667293" y="321362"/>
            <a:ext cx="2860588" cy="1219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5" y="1563722"/>
            <a:ext cx="7863405" cy="383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7"/>
          <p:cNvSpPr/>
          <p:nvPr/>
        </p:nvSpPr>
        <p:spPr>
          <a:xfrm>
            <a:off x="336947" y="792460"/>
            <a:ext cx="4392488" cy="675363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altLang="zh-CN" sz="2800" b="1" dirty="0" err="1" smtClean="0">
                <a:latin typeface="+mj-ea"/>
                <a:ea typeface="+mj-ea"/>
              </a:rPr>
              <a:t>GoogLeNet</a:t>
            </a:r>
            <a:r>
              <a:rPr lang="en-US" altLang="zh-CN" sz="2800" b="1" dirty="0" smtClean="0">
                <a:latin typeface="+mj-ea"/>
                <a:ea typeface="+mj-ea"/>
              </a:rPr>
              <a:t> (Inception)</a:t>
            </a:r>
            <a:endParaRPr lang="en-US" sz="2800" b="1" dirty="0">
              <a:latin typeface="+mj-ea"/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13811" y="111058"/>
            <a:ext cx="3672408" cy="4935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2215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内容占位符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25493" y="13810"/>
            <a:ext cx="2446521" cy="7835434"/>
          </a:xfrm>
          <a:prstGeom prst="rect">
            <a:avLst/>
          </a:prstGeom>
        </p:spPr>
      </p:pic>
      <p:sp>
        <p:nvSpPr>
          <p:cNvPr id="9" name="Rounded Rectangle 7"/>
          <p:cNvSpPr/>
          <p:nvPr/>
        </p:nvSpPr>
        <p:spPr>
          <a:xfrm>
            <a:off x="192931" y="3213441"/>
            <a:ext cx="2016224" cy="675363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altLang="zh-CN" sz="2800" b="1" dirty="0" err="1" smtClean="0">
                <a:latin typeface="+mj-ea"/>
                <a:ea typeface="+mj-ea"/>
              </a:rPr>
              <a:t>ResNet</a:t>
            </a:r>
            <a:endParaRPr lang="en-US" sz="2800" b="1" dirty="0">
              <a:latin typeface="+mj-ea"/>
              <a:ea typeface="+mj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5328572"/>
            <a:ext cx="2917670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内容占位符 2"/>
          <p:cNvSpPr txBox="1"/>
          <p:nvPr/>
        </p:nvSpPr>
        <p:spPr>
          <a:xfrm>
            <a:off x="408955" y="7200779"/>
            <a:ext cx="2376264" cy="504449"/>
          </a:xfrm>
          <a:prstGeom prst="rect">
            <a:avLst/>
          </a:prstGeom>
        </p:spPr>
        <p:txBody>
          <a:bodyPr lIns="91458" tIns="45729" rIns="91458" bIns="45729"/>
          <a:lstStyle/>
          <a:p>
            <a:pPr marL="990798" indent="-990798" defTabSz="914583">
              <a:spcBef>
                <a:spcPts val="0"/>
              </a:spcBef>
              <a:defRPr/>
            </a:pPr>
            <a:r>
              <a:rPr lang="zh-CN" altLang="en-US" sz="2400" kern="0" dirty="0" smtClean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残差学习结构图</a:t>
            </a:r>
            <a:endParaRPr lang="en-US" altLang="zh-CN" sz="2400" kern="0" dirty="0" smtClean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155" y="360411"/>
            <a:ext cx="7140576" cy="5529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2478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 txBox="1">
            <a:spLocks/>
          </p:cNvSpPr>
          <p:nvPr/>
        </p:nvSpPr>
        <p:spPr bwMode="auto">
          <a:xfrm>
            <a:off x="0" y="0"/>
            <a:ext cx="12195175" cy="7921625"/>
          </a:xfrm>
          <a:prstGeom prst="rect">
            <a:avLst/>
          </a:prstGeom>
          <a:solidFill>
            <a:srgbClr val="EAEAEA"/>
          </a:solidFill>
          <a:ln w="57150">
            <a:solidFill>
              <a:srgbClr val="C00000"/>
            </a:solidFill>
            <a:miter lim="800000"/>
            <a:headEnd/>
            <a:tailEnd/>
          </a:ln>
        </p:spPr>
        <p:txBody>
          <a:bodyPr vert="horz" wrap="square" lIns="114949" tIns="57475" rIns="114949" bIns="57475" numCol="1" anchor="t" anchorCtr="0" compatLnSpc="1">
            <a:prstTxWarp prst="textNoShape">
              <a:avLst/>
            </a:prstTxWarp>
          </a:bodyPr>
          <a:lstStyle/>
          <a:p>
            <a:pPr indent="23948">
              <a:lnSpc>
                <a:spcPct val="110000"/>
              </a:lnSpc>
              <a:spcBef>
                <a:spcPts val="2263"/>
              </a:spcBef>
              <a:tabLst>
                <a:tab pos="674528" algn="l"/>
              </a:tabLst>
            </a:pPr>
            <a:r>
              <a:rPr lang="en-US" altLang="zh-CN" sz="1400" b="1" kern="0" dirty="0" smtClean="0">
                <a:solidFill>
                  <a:srgbClr val="C00000"/>
                </a:solidFill>
                <a:latin typeface="+mn-lt"/>
                <a:ea typeface="+mn-ea"/>
                <a:sym typeface="Wingdings"/>
              </a:rPr>
              <a:t>    </a:t>
            </a:r>
          </a:p>
          <a:p>
            <a:pPr marL="217526">
              <a:lnSpc>
                <a:spcPct val="130000"/>
              </a:lnSpc>
              <a:spcBef>
                <a:spcPts val="0"/>
              </a:spcBef>
              <a:spcAft>
                <a:spcPts val="754"/>
              </a:spcAft>
              <a:tabLst>
                <a:tab pos="674528" algn="l"/>
                <a:tab pos="9928341" algn="l"/>
              </a:tabLst>
            </a:pPr>
            <a:r>
              <a:rPr lang="zh-CN" altLang="en-US" sz="3000" b="1" kern="0" dirty="0" smtClean="0">
                <a:latin typeface="Microsoft YaHei UI" pitchFamily="34" charset="-122"/>
                <a:ea typeface="Microsoft YaHei UI" pitchFamily="34" charset="-122"/>
                <a:sym typeface="Wingdings"/>
              </a:rPr>
              <a:t>       </a:t>
            </a:r>
            <a:endParaRPr lang="en-US" altLang="zh-CN" sz="3500" b="1" dirty="0" smtClean="0">
              <a:solidFill>
                <a:srgbClr val="FF0000"/>
              </a:solidFill>
              <a:latin typeface="Microsoft YaHei UI" pitchFamily="34" charset="-122"/>
              <a:ea typeface="Microsoft YaHei UI" pitchFamily="34" charset="-122"/>
              <a:sym typeface="Wingdings"/>
            </a:endParaRPr>
          </a:p>
          <a:p>
            <a:pPr marL="217526">
              <a:lnSpc>
                <a:spcPct val="110000"/>
              </a:lnSpc>
              <a:spcBef>
                <a:spcPts val="0"/>
              </a:spcBef>
              <a:spcAft>
                <a:spcPts val="754"/>
              </a:spcAft>
              <a:tabLst>
                <a:tab pos="674528" algn="l"/>
                <a:tab pos="9928341" algn="l"/>
              </a:tabLst>
            </a:pPr>
            <a:endParaRPr lang="en-US" altLang="zh-CN" sz="3400" b="1" kern="0" dirty="0" smtClean="0">
              <a:latin typeface="+mn-ea"/>
              <a:sym typeface="Wingdings"/>
            </a:endParaRPr>
          </a:p>
          <a:p>
            <a:pPr marL="217526">
              <a:lnSpc>
                <a:spcPct val="110000"/>
              </a:lnSpc>
              <a:spcBef>
                <a:spcPts val="0"/>
              </a:spcBef>
              <a:spcAft>
                <a:spcPts val="754"/>
              </a:spcAft>
              <a:tabLst>
                <a:tab pos="674528" algn="l"/>
                <a:tab pos="9928341" algn="l"/>
              </a:tabLst>
            </a:pPr>
            <a:endParaRPr lang="en-US" altLang="zh-CN" sz="3400" b="1" kern="0" dirty="0" smtClean="0">
              <a:latin typeface="+mn-ea"/>
              <a:sym typeface="Wingdings"/>
            </a:endParaRPr>
          </a:p>
          <a:p>
            <a:pPr marL="217526">
              <a:lnSpc>
                <a:spcPct val="110000"/>
              </a:lnSpc>
              <a:spcBef>
                <a:spcPts val="0"/>
              </a:spcBef>
              <a:spcAft>
                <a:spcPts val="754"/>
              </a:spcAft>
              <a:tabLst>
                <a:tab pos="674528" algn="l"/>
                <a:tab pos="9928341" algn="l"/>
              </a:tabLst>
            </a:pPr>
            <a:r>
              <a:rPr lang="en-US" altLang="zh-CN" sz="3400" b="1" kern="0" dirty="0" smtClean="0">
                <a:latin typeface="+mn-ea"/>
                <a:sym typeface="Wingdings"/>
              </a:rPr>
              <a:t>ILSVRC-2015/</a:t>
            </a:r>
            <a:r>
              <a:rPr lang="en-US" altLang="zh-CN" sz="3400" b="1" kern="0" dirty="0" err="1" smtClean="0">
                <a:latin typeface="+mn-ea"/>
                <a:sym typeface="Wingdings"/>
              </a:rPr>
              <a:t>ImageNet</a:t>
            </a:r>
            <a:r>
              <a:rPr lang="en-US" altLang="zh-CN" sz="3400" b="1" kern="0" dirty="0" smtClean="0">
                <a:latin typeface="+mn-ea"/>
                <a:sym typeface="Wingdings"/>
              </a:rPr>
              <a:t> </a:t>
            </a:r>
          </a:p>
          <a:p>
            <a:pPr marL="217526">
              <a:lnSpc>
                <a:spcPct val="110000"/>
              </a:lnSpc>
              <a:spcBef>
                <a:spcPts val="0"/>
              </a:spcBef>
              <a:spcAft>
                <a:spcPts val="754"/>
              </a:spcAft>
              <a:tabLst>
                <a:tab pos="674528" algn="l"/>
                <a:tab pos="9928341" algn="l"/>
              </a:tabLst>
            </a:pPr>
            <a:r>
              <a:rPr lang="zh-CN" altLang="en-US" sz="3400" b="1" kern="0" dirty="0" smtClean="0">
                <a:latin typeface="+mn-ea"/>
                <a:sym typeface="Wingdings"/>
              </a:rPr>
              <a:t>用于</a:t>
            </a:r>
            <a:r>
              <a:rPr lang="en-US" altLang="zh-CN" sz="3400" b="1" kern="0" dirty="0" smtClean="0">
                <a:latin typeface="+mn-ea"/>
                <a:sym typeface="Wingdings"/>
              </a:rPr>
              <a:t>1000</a:t>
            </a:r>
            <a:r>
              <a:rPr lang="zh-CN" altLang="en-US" sz="3400" b="1" kern="0" dirty="0" smtClean="0">
                <a:latin typeface="+mn-ea"/>
                <a:sym typeface="Wingdings"/>
              </a:rPr>
              <a:t>种物体识别</a:t>
            </a:r>
            <a:endParaRPr lang="en-US" altLang="zh-CN" sz="3400" b="1" kern="0" dirty="0" smtClean="0">
              <a:latin typeface="+mn-ea"/>
              <a:sym typeface="Wingdings"/>
            </a:endParaRPr>
          </a:p>
          <a:p>
            <a:pPr marL="217526">
              <a:lnSpc>
                <a:spcPct val="110000"/>
              </a:lnSpc>
              <a:spcBef>
                <a:spcPts val="0"/>
              </a:spcBef>
              <a:spcAft>
                <a:spcPts val="754"/>
              </a:spcAft>
              <a:tabLst>
                <a:tab pos="674528" algn="l"/>
                <a:tab pos="9928341" algn="l"/>
              </a:tabLst>
            </a:pPr>
            <a:r>
              <a:rPr lang="zh-CN" altLang="en-US" sz="3500" b="1" kern="0" dirty="0" smtClean="0">
                <a:solidFill>
                  <a:srgbClr val="C00000"/>
                </a:solidFill>
                <a:latin typeface="+mn-ea"/>
                <a:ea typeface="+mn-ea"/>
                <a:sym typeface="Wingdings"/>
              </a:rPr>
              <a:t>最深</a:t>
            </a:r>
            <a:r>
              <a:rPr lang="en-US" altLang="zh-CN" sz="3500" b="1" kern="0" dirty="0" smtClean="0">
                <a:solidFill>
                  <a:srgbClr val="C00000"/>
                </a:solidFill>
                <a:latin typeface="+mn-ea"/>
                <a:ea typeface="+mn-ea"/>
                <a:sym typeface="Wingdings"/>
              </a:rPr>
              <a:t>1202</a:t>
            </a:r>
            <a:r>
              <a:rPr lang="zh-CN" altLang="en-US" sz="3500" b="1" kern="0" dirty="0" smtClean="0">
                <a:solidFill>
                  <a:srgbClr val="C00000"/>
                </a:solidFill>
                <a:latin typeface="+mn-ea"/>
                <a:ea typeface="+mn-ea"/>
                <a:sym typeface="Wingdings"/>
              </a:rPr>
              <a:t>层</a:t>
            </a:r>
            <a:endParaRPr lang="en-US" altLang="zh-CN" sz="3500" b="1" kern="0" dirty="0" smtClean="0">
              <a:solidFill>
                <a:srgbClr val="C00000"/>
              </a:solidFill>
              <a:latin typeface="+mn-ea"/>
              <a:ea typeface="+mn-ea"/>
              <a:sym typeface="Wingding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46943" y="0"/>
            <a:ext cx="2400892" cy="792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3554" y="4459868"/>
            <a:ext cx="9027353" cy="3261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椭圆 6"/>
          <p:cNvSpPr/>
          <p:nvPr/>
        </p:nvSpPr>
        <p:spPr bwMode="auto">
          <a:xfrm>
            <a:off x="8306408" y="4376692"/>
            <a:ext cx="931410" cy="557161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114949" tIns="57475" rIns="114949" bIns="57475" numCol="1" rtlCol="0" anchor="ctr" anchorCtr="0" compatLnSpc="1">
            <a:prstTxWarp prst="textNoShape">
              <a:avLst/>
            </a:prstTxWarp>
          </a:bodyPr>
          <a:lstStyle/>
          <a:p>
            <a:pPr defTabSz="1149492"/>
            <a:endParaRPr lang="zh-CN" altLang="en-US" sz="2300" dirty="0" smtClean="0">
              <a:latin typeface="Arial" charset="0"/>
              <a:ea typeface="华文新魏" pitchFamily="2" charset="-122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52566" y="2592660"/>
            <a:ext cx="4698342" cy="1691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4873451" y="1296516"/>
            <a:ext cx="4921057" cy="1039402"/>
          </a:xfrm>
          <a:prstGeom prst="rect">
            <a:avLst/>
          </a:prstGeom>
        </p:spPr>
        <p:txBody>
          <a:bodyPr wrap="square" lIns="114949" tIns="57475" rIns="114949" bIns="57475">
            <a:spAutoFit/>
          </a:bodyPr>
          <a:lstStyle/>
          <a:p>
            <a:r>
              <a:rPr lang="en-US" altLang="zh-CN" sz="2000" b="1" dirty="0" smtClean="0">
                <a:latin typeface="Times New Roman" pitchFamily="18" charset="0"/>
                <a:cs typeface="Times New Roman" pitchFamily="18" charset="0"/>
              </a:rPr>
              <a:t>K. He, X. Zhang, S. Ren, and J. Sun. Deep residual learning for image recognition. </a:t>
            </a:r>
            <a:r>
              <a:rPr lang="en-US" altLang="zh-CN" sz="2000" b="1" i="1" dirty="0" smtClean="0">
                <a:latin typeface="Times New Roman" pitchFamily="18" charset="0"/>
                <a:cs typeface="Times New Roman" pitchFamily="18" charset="0"/>
              </a:rPr>
              <a:t>arXiv:1512.03385</a:t>
            </a:r>
            <a:r>
              <a:rPr lang="en-US" altLang="zh-CN" sz="2000" b="1" dirty="0" smtClean="0">
                <a:latin typeface="Times New Roman" pitchFamily="18" charset="0"/>
                <a:cs typeface="Times New Roman" pitchFamily="18" charset="0"/>
              </a:rPr>
              <a:t>, 2015.</a:t>
            </a:r>
            <a:endParaRPr lang="zh-CN" alt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ounded Rectangle 7"/>
          <p:cNvSpPr/>
          <p:nvPr/>
        </p:nvSpPr>
        <p:spPr>
          <a:xfrm>
            <a:off x="913011" y="1008484"/>
            <a:ext cx="2016224" cy="675363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altLang="zh-CN" sz="2800" b="1" dirty="0" err="1" smtClean="0">
                <a:latin typeface="+mj-ea"/>
                <a:ea typeface="+mj-ea"/>
              </a:rPr>
              <a:t>ResNet</a:t>
            </a:r>
            <a:endParaRPr lang="en-US" sz="2800" b="1" dirty="0">
              <a:latin typeface="+mj-ea"/>
              <a:ea typeface="+mj-ea"/>
            </a:endParaRPr>
          </a:p>
        </p:txBody>
      </p:sp>
      <p:pic>
        <p:nvPicPr>
          <p:cNvPr id="10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31060" indent="-431060">
              <a:defRPr/>
            </a:pPr>
            <a:r>
              <a:rPr lang="en-US" altLang="zh-CN" b="1" kern="1200" dirty="0" smtClean="0">
                <a:solidFill>
                  <a:srgbClr val="42BC6F"/>
                </a:solidFill>
                <a:effectLst/>
                <a:latin typeface="Arial" charset="0"/>
                <a:ea typeface="宋体" pitchFamily="2" charset="-122"/>
                <a:cs typeface="+mn-cs"/>
              </a:rPr>
              <a:t>Inception-v2 </a:t>
            </a:r>
            <a:endParaRPr lang="zh-CN" altLang="en-US" b="1" kern="1200" dirty="0">
              <a:solidFill>
                <a:srgbClr val="42BC6F"/>
              </a:solidFill>
              <a:effectLst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quarter" idx="4294967295"/>
          </p:nvPr>
        </p:nvSpPr>
        <p:spPr>
          <a:xfrm>
            <a:off x="813012" y="1848379"/>
            <a:ext cx="10569152" cy="4752975"/>
          </a:xfrm>
          <a:prstGeom prst="rect">
            <a:avLst/>
          </a:prstGeom>
        </p:spPr>
        <p:txBody>
          <a:bodyPr lIns="114949" tIns="57475" rIns="114949" bIns="57475"/>
          <a:lstStyle/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5626" y="1798238"/>
            <a:ext cx="3841427" cy="459101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849124" y="1635655"/>
            <a:ext cx="7010604" cy="3994057"/>
          </a:xfrm>
          <a:prstGeom prst="rect">
            <a:avLst/>
          </a:prstGeom>
          <a:noFill/>
        </p:spPr>
        <p:txBody>
          <a:bodyPr wrap="square" lIns="114949" tIns="57475" rIns="114949" bIns="57475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000" b="1" kern="0" dirty="0" smtClean="0">
                <a:solidFill>
                  <a:srgbClr val="42BC6F"/>
                </a:solidFill>
                <a:latin typeface="+mj-ea"/>
                <a:ea typeface="+mj-ea"/>
                <a:cs typeface="+mj-cs"/>
              </a:rPr>
              <a:t>Inception is </a:t>
            </a:r>
            <a:r>
              <a:rPr lang="en-US" altLang="zh-CN" sz="3000" b="1" kern="0" dirty="0">
                <a:solidFill>
                  <a:srgbClr val="42BC6F"/>
                </a:solidFill>
                <a:latin typeface="+mj-ea"/>
                <a:ea typeface="+mj-ea"/>
                <a:cs typeface="+mj-cs"/>
              </a:rPr>
              <a:t>designed to improve </a:t>
            </a:r>
            <a:r>
              <a:rPr lang="en-US" altLang="zh-CN" sz="3000" b="1" kern="0" dirty="0" smtClean="0">
                <a:solidFill>
                  <a:srgbClr val="42BC6F"/>
                </a:solidFill>
                <a:latin typeface="+mj-ea"/>
                <a:ea typeface="+mj-ea"/>
                <a:cs typeface="+mj-cs"/>
              </a:rPr>
              <a:t>utilization </a:t>
            </a:r>
            <a:r>
              <a:rPr lang="en-US" altLang="zh-CN" sz="3000" b="1" kern="0" dirty="0">
                <a:solidFill>
                  <a:srgbClr val="42BC6F"/>
                </a:solidFill>
                <a:latin typeface="+mj-ea"/>
                <a:ea typeface="+mj-ea"/>
                <a:cs typeface="+mj-cs"/>
              </a:rPr>
              <a:t>of computing resources inside </a:t>
            </a:r>
            <a:r>
              <a:rPr lang="en-US" altLang="zh-CN" sz="3000" b="1" kern="0" dirty="0" smtClean="0">
                <a:solidFill>
                  <a:srgbClr val="42BC6F"/>
                </a:solidFill>
                <a:latin typeface="+mj-ea"/>
                <a:ea typeface="+mj-ea"/>
                <a:cs typeface="+mj-cs"/>
              </a:rPr>
              <a:t>network</a:t>
            </a:r>
            <a:r>
              <a:rPr lang="en-US" altLang="zh-CN" sz="3000" b="1" kern="0" dirty="0">
                <a:solidFill>
                  <a:srgbClr val="42BC6F"/>
                </a:solidFill>
                <a:latin typeface="+mj-ea"/>
                <a:ea typeface="+mj-ea"/>
                <a:cs typeface="+mj-cs"/>
              </a:rPr>
              <a:t>. This is achieved by carefully crafted design that allows for increasing the depth and width of </a:t>
            </a:r>
            <a:r>
              <a:rPr lang="en-US" altLang="zh-CN" sz="3000" b="1" kern="0" dirty="0" smtClean="0">
                <a:solidFill>
                  <a:srgbClr val="42BC6F"/>
                </a:solidFill>
                <a:latin typeface="+mj-ea"/>
                <a:ea typeface="+mj-ea"/>
                <a:cs typeface="+mj-cs"/>
              </a:rPr>
              <a:t>network, </a:t>
            </a:r>
            <a:r>
              <a:rPr lang="en-US" altLang="zh-CN" sz="3000" b="1" kern="0" dirty="0">
                <a:solidFill>
                  <a:srgbClr val="42BC6F"/>
                </a:solidFill>
                <a:latin typeface="+mj-ea"/>
                <a:ea typeface="+mj-ea"/>
                <a:cs typeface="+mj-cs"/>
              </a:rPr>
              <a:t>while keeping computational </a:t>
            </a:r>
            <a:r>
              <a:rPr lang="en-US" altLang="zh-CN" sz="3000" b="1" kern="0" dirty="0" smtClean="0">
                <a:solidFill>
                  <a:srgbClr val="42BC6F"/>
                </a:solidFill>
                <a:latin typeface="+mj-ea"/>
                <a:ea typeface="+mj-ea"/>
                <a:cs typeface="+mj-cs"/>
              </a:rPr>
              <a:t>burden </a:t>
            </a:r>
            <a:r>
              <a:rPr lang="en-US" altLang="zh-CN" sz="3000" b="1" kern="0" dirty="0">
                <a:solidFill>
                  <a:srgbClr val="42BC6F"/>
                </a:solidFill>
                <a:latin typeface="+mj-ea"/>
                <a:ea typeface="+mj-ea"/>
                <a:cs typeface="+mj-cs"/>
              </a:rPr>
              <a:t>unchanged. </a:t>
            </a:r>
            <a:endParaRPr lang="zh-CN" altLang="en-US" sz="3000" b="1" kern="0" dirty="0">
              <a:solidFill>
                <a:srgbClr val="42BC6F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31483" y="6337076"/>
            <a:ext cx="10994696" cy="1224068"/>
          </a:xfrm>
          <a:prstGeom prst="rect">
            <a:avLst/>
          </a:prstGeom>
        </p:spPr>
        <p:txBody>
          <a:bodyPr wrap="square" lIns="114949" tIns="57475" rIns="114949" bIns="57475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C.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Szegedy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W. Liu, Y.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Jia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P.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Sermanet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S. Reed, D.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Anguelov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D.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Erhan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V.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Vanhoucke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and A.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Rabinovich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“Going deeper with convolutions,” In 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arXiv:1409.4842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2014.</a:t>
            </a:r>
            <a:br>
              <a:rPr lang="en-US" altLang="zh-CN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C.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Szegedy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V.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Vanhoucke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S.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Ioffe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J.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Shlens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and Z.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Wojna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“Rethinking the inception architecture for computer vision,” In 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arXiv:1512.00567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2015.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0438469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31060" indent="-431060">
              <a:defRPr/>
            </a:pPr>
            <a:r>
              <a:rPr lang="en-US" altLang="zh-CN" b="1" kern="1200" dirty="0" smtClean="0">
                <a:solidFill>
                  <a:srgbClr val="42BC6F"/>
                </a:solidFill>
                <a:effectLst/>
                <a:latin typeface="Arial" charset="0"/>
                <a:ea typeface="宋体" pitchFamily="2" charset="-122"/>
                <a:cs typeface="+mn-cs"/>
              </a:rPr>
              <a:t>Batch Normalization </a:t>
            </a:r>
            <a:endParaRPr lang="zh-CN" altLang="en-US" b="1" kern="1200" dirty="0">
              <a:solidFill>
                <a:srgbClr val="42BC6F"/>
              </a:solidFill>
              <a:effectLst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quarter" idx="4294967295"/>
          </p:nvPr>
        </p:nvSpPr>
        <p:spPr>
          <a:xfrm>
            <a:off x="813012" y="1848379"/>
            <a:ext cx="10569152" cy="4752975"/>
          </a:xfrm>
          <a:prstGeom prst="rect">
            <a:avLst/>
          </a:prstGeom>
        </p:spPr>
        <p:txBody>
          <a:bodyPr lIns="114949" tIns="57475" rIns="114949" bIns="57475"/>
          <a:lstStyle/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295804" y="1715063"/>
            <a:ext cx="10179781" cy="3292968"/>
          </a:xfrm>
          <a:prstGeom prst="rect">
            <a:avLst/>
          </a:prstGeom>
          <a:noFill/>
        </p:spPr>
        <p:txBody>
          <a:bodyPr wrap="square" lIns="114949" tIns="57475" rIns="114949" bIns="57475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500" b="1" kern="0" dirty="0" smtClean="0">
                <a:solidFill>
                  <a:srgbClr val="42BC6F"/>
                </a:solidFill>
                <a:latin typeface="+mj-ea"/>
                <a:ea typeface="+mj-ea"/>
                <a:cs typeface="+mj-cs"/>
              </a:rPr>
              <a:t>As data regularization, batch normalization (BN) can speed up deep network training by reducing internal covariate shift, which is adopted behind each convolutional layer in this paper. </a:t>
            </a:r>
            <a:endParaRPr lang="zh-CN" altLang="en-US" sz="3500" b="1" kern="0" dirty="0" smtClean="0">
              <a:solidFill>
                <a:srgbClr val="42BC6F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31483" y="6769124"/>
            <a:ext cx="11667656" cy="670070"/>
          </a:xfrm>
          <a:prstGeom prst="rect">
            <a:avLst/>
          </a:prstGeom>
        </p:spPr>
        <p:txBody>
          <a:bodyPr wrap="square" lIns="114949" tIns="57475" rIns="114949" bIns="57475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S.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Ioffe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and C. Szegedy, “Batch normalization: Accelerating deep network training by reducing internal </a:t>
            </a:r>
          </a:p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covariate shift,” In 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arXiv:1502.03167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2015.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0438469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50841" y="830746"/>
            <a:ext cx="7883049" cy="812963"/>
          </a:xfrm>
          <a:prstGeom prst="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58" tIns="45729" rIns="91458" bIns="45729" rtlCol="0" anchor="ctr"/>
          <a:lstStyle/>
          <a:p>
            <a:pPr algn="ctr"/>
            <a:endParaRPr lang="zh-CN" altLang="en-US" sz="1700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176222" y="792462"/>
            <a:ext cx="7634836" cy="851071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深度神经网络参考文献推荐</a:t>
            </a:r>
            <a:r>
              <a:rPr lang="zh-CN" altLang="zh-CN" sz="4800" dirty="0">
                <a:solidFill>
                  <a:schemeClr val="bg1"/>
                </a:solidFill>
              </a:rPr>
              <a:t>：</a:t>
            </a:r>
          </a:p>
        </p:txBody>
      </p:sp>
      <p:sp>
        <p:nvSpPr>
          <p:cNvPr id="6147" name="内容占位符 2"/>
          <p:cNvSpPr>
            <a:spLocks noGrp="1"/>
          </p:cNvSpPr>
          <p:nvPr>
            <p:ph idx="1"/>
          </p:nvPr>
        </p:nvSpPr>
        <p:spPr>
          <a:xfrm>
            <a:off x="1129035" y="2160613"/>
            <a:ext cx="8712968" cy="4104455"/>
          </a:xfrm>
        </p:spPr>
        <p:txBody>
          <a:bodyPr>
            <a:normAutofit fontScale="92500"/>
          </a:bodyPr>
          <a:lstStyle/>
          <a:p>
            <a:pPr>
              <a:lnSpc>
                <a:spcPct val="160000"/>
              </a:lnSpc>
              <a:buNone/>
            </a:pPr>
            <a:r>
              <a:rPr lang="en-US" altLang="zh-CN" sz="28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4 </a:t>
            </a:r>
            <a:r>
              <a:rPr lang="zh-CN" altLang="zh-CN" sz="28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篇深度学习经典论文</a:t>
            </a:r>
            <a:r>
              <a:rPr lang="en-US" altLang="zh-CN" sz="28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(cont'd)</a:t>
            </a:r>
          </a:p>
          <a:p>
            <a:pPr marL="441413" indent="-441413">
              <a:lnSpc>
                <a:spcPct val="160000"/>
              </a:lnSpc>
              <a:buNone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[3]	M. A.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Ranzato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, C. Poultney, S. Chopra, and Y.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LeCun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, Efficient learning of sparse representations with an energy-based model, In </a:t>
            </a:r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NIPS 2006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, pp. 1137-1144, MIT Press, 2007.</a:t>
            </a:r>
          </a:p>
          <a:p>
            <a:pPr marL="441413" indent="-441413">
              <a:lnSpc>
                <a:spcPct val="160000"/>
              </a:lnSpc>
              <a:buNone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[4]	Y.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Bengio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, P.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Lamblin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, D.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Popovici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, and H.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Larochelle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, Greedy layer-wise training of deep networks, In </a:t>
            </a:r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NIPS 2006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, pp. 153-160, MIT Press, 2007.</a:t>
            </a:r>
          </a:p>
          <a:p>
            <a:pPr marL="441413" indent="-441413">
              <a:lnSpc>
                <a:spcPct val="160000"/>
              </a:lnSpc>
              <a:buNone/>
            </a:pPr>
            <a:endParaRPr lang="zh-CN" altLang="zh-CN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kern="1200" dirty="0" err="1" smtClean="0">
                <a:solidFill>
                  <a:srgbClr val="42BC6F"/>
                </a:solidFill>
                <a:effectLst/>
                <a:latin typeface="Arial" charset="0"/>
                <a:ea typeface="宋体" pitchFamily="2" charset="-122"/>
                <a:cs typeface="+mn-cs"/>
              </a:rPr>
              <a:t>ResNet</a:t>
            </a:r>
            <a:endParaRPr lang="zh-CN" altLang="en-US" b="1" kern="1200" dirty="0">
              <a:solidFill>
                <a:srgbClr val="42BC6F"/>
              </a:solidFill>
              <a:effectLst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813012" y="1848379"/>
            <a:ext cx="10569152" cy="4752975"/>
          </a:xfrm>
          <a:prstGeom prst="rect">
            <a:avLst/>
          </a:prstGeom>
        </p:spPr>
        <p:txBody>
          <a:bodyPr lIns="114949" tIns="57475" rIns="114949" bIns="57475"/>
          <a:lstStyle/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3012" y="2083094"/>
            <a:ext cx="3709366" cy="45182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038979" y="2094096"/>
            <a:ext cx="6436606" cy="4548055"/>
          </a:xfrm>
          <a:prstGeom prst="rect">
            <a:avLst/>
          </a:prstGeom>
        </p:spPr>
        <p:txBody>
          <a:bodyPr wrap="square" lIns="114949" tIns="57475" rIns="114949" bIns="57475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000" b="1" kern="0" dirty="0" err="1">
                <a:solidFill>
                  <a:srgbClr val="42BC6F"/>
                </a:solidFill>
                <a:latin typeface="+mj-ea"/>
                <a:ea typeface="+mj-ea"/>
                <a:cs typeface="+mj-cs"/>
              </a:rPr>
              <a:t>ResNet</a:t>
            </a:r>
            <a:r>
              <a:rPr lang="en-US" altLang="zh-CN" sz="3000" b="1" kern="0" dirty="0">
                <a:solidFill>
                  <a:srgbClr val="42BC6F"/>
                </a:solidFill>
                <a:latin typeface="+mj-ea"/>
                <a:ea typeface="+mj-ea"/>
                <a:cs typeface="+mj-cs"/>
              </a:rPr>
              <a:t> </a:t>
            </a:r>
            <a:r>
              <a:rPr lang="en-US" altLang="zh-CN" sz="3000" b="1" kern="0" dirty="0" smtClean="0">
                <a:solidFill>
                  <a:srgbClr val="42BC6F"/>
                </a:solidFill>
                <a:latin typeface="+mj-ea"/>
                <a:ea typeface="+mj-ea"/>
                <a:cs typeface="+mj-cs"/>
              </a:rPr>
              <a:t>is </a:t>
            </a:r>
            <a:r>
              <a:rPr lang="en-US" altLang="zh-CN" sz="3000" b="1" kern="0" dirty="0">
                <a:solidFill>
                  <a:srgbClr val="42BC6F"/>
                </a:solidFill>
                <a:latin typeface="+mj-ea"/>
                <a:ea typeface="+mj-ea"/>
                <a:cs typeface="+mj-cs"/>
              </a:rPr>
              <a:t>residual learning framework to ease </a:t>
            </a:r>
            <a:r>
              <a:rPr lang="en-US" altLang="zh-CN" sz="3000" b="1" kern="0" dirty="0" smtClean="0">
                <a:solidFill>
                  <a:srgbClr val="42BC6F"/>
                </a:solidFill>
                <a:latin typeface="+mj-ea"/>
                <a:ea typeface="+mj-ea"/>
                <a:cs typeface="+mj-cs"/>
              </a:rPr>
              <a:t>training </a:t>
            </a:r>
            <a:r>
              <a:rPr lang="en-US" altLang="zh-CN" sz="3000" b="1" kern="0" dirty="0">
                <a:solidFill>
                  <a:srgbClr val="42BC6F"/>
                </a:solidFill>
                <a:latin typeface="+mj-ea"/>
                <a:ea typeface="+mj-ea"/>
                <a:cs typeface="+mj-cs"/>
              </a:rPr>
              <a:t>of deeper networks. </a:t>
            </a:r>
            <a:endParaRPr lang="en-US" altLang="zh-CN" sz="3000" b="1" kern="0" dirty="0" smtClean="0">
              <a:solidFill>
                <a:srgbClr val="42BC6F"/>
              </a:solidFill>
              <a:latin typeface="+mj-ea"/>
              <a:ea typeface="+mj-ea"/>
              <a:cs typeface="+mj-cs"/>
            </a:endParaRPr>
          </a:p>
          <a:p>
            <a:pPr>
              <a:lnSpc>
                <a:spcPct val="120000"/>
              </a:lnSpc>
            </a:pPr>
            <a:r>
              <a:rPr lang="en-US" altLang="zh-CN" sz="3000" b="1" kern="0" dirty="0" smtClean="0">
                <a:solidFill>
                  <a:srgbClr val="42BC6F"/>
                </a:solidFill>
                <a:latin typeface="+mj-ea"/>
                <a:ea typeface="+mj-ea"/>
                <a:cs typeface="+mj-cs"/>
              </a:rPr>
              <a:t>Instead </a:t>
            </a:r>
            <a:r>
              <a:rPr lang="en-US" altLang="zh-CN" sz="3000" b="1" kern="0" dirty="0">
                <a:solidFill>
                  <a:srgbClr val="42BC6F"/>
                </a:solidFill>
                <a:latin typeface="+mj-ea"/>
                <a:ea typeface="+mj-ea"/>
                <a:cs typeface="+mj-cs"/>
              </a:rPr>
              <a:t>of approximating desired underlying mapping directly with stacked layers, </a:t>
            </a:r>
            <a:r>
              <a:rPr lang="en-US" altLang="zh-CN" sz="3000" b="1" kern="0" dirty="0" err="1">
                <a:solidFill>
                  <a:srgbClr val="42BC6F"/>
                </a:solidFill>
                <a:latin typeface="+mj-ea"/>
                <a:ea typeface="+mj-ea"/>
                <a:cs typeface="+mj-cs"/>
              </a:rPr>
              <a:t>ResNet</a:t>
            </a:r>
            <a:r>
              <a:rPr lang="en-US" altLang="zh-CN" sz="3000" b="1" kern="0" dirty="0">
                <a:solidFill>
                  <a:srgbClr val="42BC6F"/>
                </a:solidFill>
                <a:latin typeface="+mj-ea"/>
                <a:ea typeface="+mj-ea"/>
                <a:cs typeface="+mj-cs"/>
              </a:rPr>
              <a:t> allows those layers to fit residual mapping.</a:t>
            </a:r>
            <a:endParaRPr lang="zh-CN" altLang="en-US" sz="3000" b="1" kern="0" dirty="0">
              <a:solidFill>
                <a:srgbClr val="42BC6F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23555" y="6841132"/>
            <a:ext cx="11236173" cy="393071"/>
          </a:xfrm>
          <a:prstGeom prst="rect">
            <a:avLst/>
          </a:prstGeom>
        </p:spPr>
        <p:txBody>
          <a:bodyPr wrap="square" lIns="114949" tIns="57475" rIns="114949" bIns="57475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K. He, X. Zhang, S. Ren, and J. Sun, “Deep residual learning for image recognition,” In 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arXiv:1512.03385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2015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9461934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31060" indent="-431060">
              <a:defRPr/>
            </a:pPr>
            <a:r>
              <a:rPr lang="en-US" altLang="zh-CN" b="1" kern="1200" dirty="0" err="1" smtClean="0">
                <a:solidFill>
                  <a:srgbClr val="42BC6F"/>
                </a:solidFill>
                <a:effectLst/>
                <a:latin typeface="Arial" charset="0"/>
                <a:ea typeface="宋体" pitchFamily="2" charset="-122"/>
                <a:cs typeface="+mn-cs"/>
              </a:rPr>
              <a:t>Maxout</a:t>
            </a:r>
            <a:r>
              <a:rPr lang="en-US" altLang="zh-CN" b="1" kern="1200" dirty="0" smtClean="0">
                <a:solidFill>
                  <a:srgbClr val="42BC6F"/>
                </a:solidFill>
                <a:effectLst/>
                <a:latin typeface="Arial" charset="0"/>
                <a:ea typeface="宋体" pitchFamily="2" charset="-122"/>
                <a:cs typeface="+mn-cs"/>
              </a:rPr>
              <a:t> </a:t>
            </a:r>
            <a:endParaRPr lang="zh-CN" altLang="en-US" b="1" kern="1200" dirty="0">
              <a:solidFill>
                <a:srgbClr val="42BC6F"/>
              </a:solidFill>
              <a:effectLst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813012" y="1848379"/>
            <a:ext cx="10569152" cy="4752975"/>
          </a:xfrm>
          <a:prstGeom prst="rect">
            <a:avLst/>
          </a:prstGeom>
        </p:spPr>
        <p:txBody>
          <a:bodyPr lIns="114949" tIns="57475" rIns="114949" bIns="57475"/>
          <a:lstStyle/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3012" y="2112433"/>
            <a:ext cx="3777117" cy="448892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215361" y="2112434"/>
            <a:ext cx="6356260" cy="3440059"/>
          </a:xfrm>
          <a:prstGeom prst="rect">
            <a:avLst/>
          </a:prstGeom>
          <a:noFill/>
        </p:spPr>
        <p:txBody>
          <a:bodyPr wrap="square" lIns="114949" tIns="57475" rIns="114949" bIns="57475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000" b="1" kern="0" dirty="0" err="1">
                <a:solidFill>
                  <a:srgbClr val="42BC6F"/>
                </a:solidFill>
                <a:latin typeface="+mn-lt"/>
                <a:ea typeface="黑体" pitchFamily="2" charset="-122"/>
                <a:cs typeface="+mj-cs"/>
              </a:rPr>
              <a:t>Maxout</a:t>
            </a:r>
            <a:r>
              <a:rPr lang="en-US" altLang="zh-CN" sz="3000" b="1" kern="0" dirty="0">
                <a:solidFill>
                  <a:srgbClr val="42BC6F"/>
                </a:solidFill>
                <a:latin typeface="+mn-lt"/>
                <a:ea typeface="黑体" pitchFamily="2" charset="-122"/>
                <a:cs typeface="+mj-cs"/>
              </a:rPr>
              <a:t> </a:t>
            </a:r>
            <a:r>
              <a:rPr lang="en-US" altLang="zh-CN" sz="3000" b="1" kern="0" dirty="0" smtClean="0">
                <a:solidFill>
                  <a:srgbClr val="42BC6F"/>
                </a:solidFill>
                <a:latin typeface="+mn-lt"/>
                <a:ea typeface="黑体" pitchFamily="2" charset="-122"/>
                <a:cs typeface="+mj-cs"/>
              </a:rPr>
              <a:t>is </a:t>
            </a:r>
            <a:r>
              <a:rPr lang="en-US" altLang="zh-CN" sz="3000" b="1" kern="0" dirty="0">
                <a:solidFill>
                  <a:srgbClr val="42BC6F"/>
                </a:solidFill>
                <a:latin typeface="+mn-lt"/>
                <a:ea typeface="黑体" pitchFamily="2" charset="-122"/>
                <a:cs typeface="+mj-cs"/>
              </a:rPr>
              <a:t>presented to facilitate optimization by dropout and improve accuracy </a:t>
            </a:r>
            <a:r>
              <a:rPr lang="en-US" altLang="zh-CN" sz="3000" b="1" kern="0" dirty="0" smtClean="0">
                <a:solidFill>
                  <a:srgbClr val="42BC6F"/>
                </a:solidFill>
                <a:latin typeface="+mn-lt"/>
                <a:ea typeface="黑体" pitchFamily="2" charset="-122"/>
                <a:cs typeface="+mj-cs"/>
              </a:rPr>
              <a:t>using </a:t>
            </a:r>
            <a:r>
              <a:rPr lang="en-US" altLang="zh-CN" sz="3000" b="1" kern="0" dirty="0">
                <a:solidFill>
                  <a:srgbClr val="42BC6F"/>
                </a:solidFill>
                <a:latin typeface="+mn-lt"/>
                <a:ea typeface="黑体" pitchFamily="2" charset="-122"/>
                <a:cs typeface="+mj-cs"/>
              </a:rPr>
              <a:t>fast approximate model averaging technique. </a:t>
            </a:r>
            <a:endParaRPr lang="en-US" altLang="zh-CN" sz="3000" b="1" kern="0" dirty="0" smtClean="0">
              <a:solidFill>
                <a:srgbClr val="42BC6F"/>
              </a:solidFill>
              <a:latin typeface="+mn-lt"/>
              <a:ea typeface="黑体" pitchFamily="2" charset="-122"/>
              <a:cs typeface="+mj-cs"/>
            </a:endParaRPr>
          </a:p>
          <a:p>
            <a:pPr>
              <a:lnSpc>
                <a:spcPct val="120000"/>
              </a:lnSpc>
            </a:pPr>
            <a:r>
              <a:rPr lang="en-US" altLang="zh-CN" sz="3000" b="1" kern="0" dirty="0" err="1" smtClean="0">
                <a:solidFill>
                  <a:srgbClr val="42BC6F"/>
                </a:solidFill>
                <a:latin typeface="+mn-lt"/>
                <a:ea typeface="黑体" pitchFamily="2" charset="-122"/>
                <a:cs typeface="+mj-cs"/>
              </a:rPr>
              <a:t>Maxout</a:t>
            </a:r>
            <a:r>
              <a:rPr lang="en-US" altLang="zh-CN" sz="3000" b="1" kern="0" dirty="0" smtClean="0">
                <a:solidFill>
                  <a:srgbClr val="42BC6F"/>
                </a:solidFill>
                <a:latin typeface="+mn-lt"/>
                <a:ea typeface="黑体" pitchFamily="2" charset="-122"/>
                <a:cs typeface="+mj-cs"/>
              </a:rPr>
              <a:t>  is simply a</a:t>
            </a:r>
            <a:br>
              <a:rPr lang="en-US" altLang="zh-CN" sz="3000" b="1" kern="0" dirty="0" smtClean="0">
                <a:solidFill>
                  <a:srgbClr val="42BC6F"/>
                </a:solidFill>
                <a:latin typeface="+mn-lt"/>
                <a:ea typeface="黑体" pitchFamily="2" charset="-122"/>
                <a:cs typeface="+mj-cs"/>
              </a:rPr>
            </a:br>
            <a:r>
              <a:rPr lang="en-US" altLang="zh-CN" sz="3000" b="1" kern="0" dirty="0" err="1" smtClean="0">
                <a:solidFill>
                  <a:srgbClr val="42BC6F"/>
                </a:solidFill>
                <a:latin typeface="+mn-lt"/>
                <a:ea typeface="黑体" pitchFamily="2" charset="-122"/>
                <a:cs typeface="+mj-cs"/>
              </a:rPr>
              <a:t>feedforward</a:t>
            </a:r>
            <a:r>
              <a:rPr lang="en-US" altLang="zh-CN" sz="3000" b="1" kern="0" dirty="0" smtClean="0">
                <a:solidFill>
                  <a:srgbClr val="42BC6F"/>
                </a:solidFill>
                <a:latin typeface="+mn-lt"/>
                <a:ea typeface="黑体" pitchFamily="2" charset="-122"/>
                <a:cs typeface="+mj-cs"/>
              </a:rPr>
              <a:t> architecture.</a:t>
            </a:r>
            <a:endParaRPr lang="zh-CN" altLang="en-US" sz="3000" b="1" kern="0" dirty="0">
              <a:solidFill>
                <a:srgbClr val="42BC6F"/>
              </a:solidFill>
              <a:latin typeface="+mn-lt"/>
              <a:ea typeface="黑体" pitchFamily="2" charset="-122"/>
              <a:cs typeface="+mj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23554" y="6891142"/>
            <a:ext cx="10658609" cy="670070"/>
          </a:xfrm>
          <a:prstGeom prst="rect">
            <a:avLst/>
          </a:prstGeom>
        </p:spPr>
        <p:txBody>
          <a:bodyPr wrap="square" lIns="114949" tIns="57475" rIns="114949" bIns="57475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I. J.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Goodfellow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D.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Warde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-Farley, M.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Mirza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A.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Courville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and Y.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Bengio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“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Maxout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networks,” in 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arXiv:1302.4389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2013.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042372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kern="1200" dirty="0" smtClean="0">
                <a:solidFill>
                  <a:srgbClr val="42BC6F"/>
                </a:solidFill>
                <a:effectLst/>
                <a:latin typeface="Arial" charset="0"/>
                <a:ea typeface="宋体" pitchFamily="2" charset="-122"/>
                <a:cs typeface="+mn-cs"/>
              </a:rPr>
              <a:t>NIN</a:t>
            </a:r>
            <a:endParaRPr lang="zh-CN" altLang="en-US" b="1" kern="1200" dirty="0">
              <a:solidFill>
                <a:srgbClr val="42BC6F"/>
              </a:solidFill>
              <a:effectLst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813012" y="1848379"/>
            <a:ext cx="10569152" cy="4752975"/>
          </a:xfrm>
          <a:prstGeom prst="rect">
            <a:avLst/>
          </a:prstGeom>
        </p:spPr>
        <p:txBody>
          <a:bodyPr lIns="114949" tIns="57475" rIns="114949" bIns="57475"/>
          <a:lstStyle/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5625" y="1964590"/>
            <a:ext cx="4115872" cy="450359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425338" y="1881415"/>
            <a:ext cx="6530427" cy="4725861"/>
          </a:xfrm>
          <a:prstGeom prst="rect">
            <a:avLst/>
          </a:prstGeom>
        </p:spPr>
        <p:txBody>
          <a:bodyPr wrap="square" lIns="114949" tIns="57475" rIns="114949" bIns="57475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kern="0" dirty="0" smtClean="0">
                <a:solidFill>
                  <a:srgbClr val="42BC6F"/>
                </a:solidFill>
                <a:latin typeface="+mj-ea"/>
                <a:ea typeface="+mj-ea"/>
                <a:cs typeface="+mj-cs"/>
              </a:rPr>
              <a:t>NIN </a:t>
            </a:r>
            <a:r>
              <a:rPr lang="en-US" altLang="zh-CN" sz="2800" b="1" kern="0" dirty="0">
                <a:solidFill>
                  <a:srgbClr val="42BC6F"/>
                </a:solidFill>
                <a:latin typeface="+mj-ea"/>
                <a:ea typeface="+mj-ea"/>
                <a:cs typeface="+mj-cs"/>
              </a:rPr>
              <a:t>is proposed to improve the discriminability of model for local patches within receptive fields. </a:t>
            </a:r>
            <a:r>
              <a:rPr lang="en-US" altLang="zh-CN" sz="2800" b="1" kern="0" dirty="0" smtClean="0">
                <a:solidFill>
                  <a:srgbClr val="42BC6F"/>
                </a:solidFill>
                <a:latin typeface="+mj-ea"/>
                <a:ea typeface="+mj-ea"/>
                <a:cs typeface="+mj-cs"/>
              </a:rPr>
              <a:t> A </a:t>
            </a:r>
            <a:r>
              <a:rPr lang="en-US" altLang="zh-CN" sz="2800" b="1" kern="0" dirty="0">
                <a:solidFill>
                  <a:srgbClr val="42BC6F"/>
                </a:solidFill>
                <a:latin typeface="+mj-ea"/>
                <a:ea typeface="+mj-ea"/>
                <a:cs typeface="+mj-cs"/>
              </a:rPr>
              <a:t>regular </a:t>
            </a:r>
            <a:r>
              <a:rPr lang="en-US" altLang="zh-CN" sz="2800" b="1" kern="0" dirty="0" smtClean="0">
                <a:solidFill>
                  <a:srgbClr val="42BC6F"/>
                </a:solidFill>
                <a:latin typeface="+mj-ea"/>
                <a:ea typeface="+mj-ea"/>
                <a:cs typeface="+mj-cs"/>
              </a:rPr>
              <a:t>conv. </a:t>
            </a:r>
            <a:r>
              <a:rPr lang="en-US" altLang="zh-CN" sz="2800" b="1" kern="0" dirty="0">
                <a:solidFill>
                  <a:srgbClr val="42BC6F"/>
                </a:solidFill>
                <a:latin typeface="+mj-ea"/>
                <a:ea typeface="+mj-ea"/>
                <a:cs typeface="+mj-cs"/>
              </a:rPr>
              <a:t>layer adopts linear filters followed by </a:t>
            </a:r>
            <a:r>
              <a:rPr lang="en-US" altLang="zh-CN" sz="2800" b="1" kern="0" dirty="0" smtClean="0">
                <a:solidFill>
                  <a:srgbClr val="42BC6F"/>
                </a:solidFill>
                <a:latin typeface="+mj-ea"/>
                <a:ea typeface="+mj-ea"/>
                <a:cs typeface="+mj-cs"/>
              </a:rPr>
              <a:t>nonlinear </a:t>
            </a:r>
            <a:r>
              <a:rPr lang="en-US" altLang="zh-CN" sz="2800" b="1" kern="0" dirty="0">
                <a:solidFill>
                  <a:srgbClr val="42BC6F"/>
                </a:solidFill>
                <a:latin typeface="+mj-ea"/>
                <a:ea typeface="+mj-ea"/>
                <a:cs typeface="+mj-cs"/>
              </a:rPr>
              <a:t>activation to generate outputs. </a:t>
            </a:r>
            <a:r>
              <a:rPr lang="en-US" altLang="zh-CN" sz="2800" b="1" kern="0" dirty="0" smtClean="0">
                <a:solidFill>
                  <a:srgbClr val="42BC6F"/>
                </a:solidFill>
                <a:latin typeface="+mj-ea"/>
                <a:ea typeface="+mj-ea"/>
                <a:cs typeface="+mj-cs"/>
              </a:rPr>
              <a:t> But NIN </a:t>
            </a:r>
            <a:r>
              <a:rPr lang="en-US" altLang="zh-CN" sz="2800" b="1" kern="0" dirty="0">
                <a:solidFill>
                  <a:srgbClr val="42BC6F"/>
                </a:solidFill>
                <a:latin typeface="+mj-ea"/>
                <a:ea typeface="+mj-ea"/>
                <a:cs typeface="+mj-cs"/>
              </a:rPr>
              <a:t>employs more complex nonlinear functions to abstract </a:t>
            </a:r>
            <a:r>
              <a:rPr lang="en-US" altLang="zh-CN" sz="2800" b="1" kern="0" dirty="0" smtClean="0">
                <a:solidFill>
                  <a:srgbClr val="42BC6F"/>
                </a:solidFill>
                <a:latin typeface="+mj-ea"/>
                <a:ea typeface="+mj-ea"/>
                <a:cs typeface="+mj-cs"/>
              </a:rPr>
              <a:t>input </a:t>
            </a:r>
            <a:r>
              <a:rPr lang="en-US" altLang="zh-CN" sz="2800" b="1" kern="0" dirty="0">
                <a:solidFill>
                  <a:srgbClr val="42BC6F"/>
                </a:solidFill>
                <a:latin typeface="+mj-ea"/>
                <a:ea typeface="+mj-ea"/>
                <a:cs typeface="+mj-cs"/>
              </a:rPr>
              <a:t>within receptive field.</a:t>
            </a:r>
            <a:endParaRPr lang="zh-CN" altLang="en-US" sz="2800" b="1" kern="0" dirty="0">
              <a:solidFill>
                <a:srgbClr val="42BC6F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27519" y="6913140"/>
            <a:ext cx="11571621" cy="670070"/>
          </a:xfrm>
          <a:prstGeom prst="rect">
            <a:avLst/>
          </a:prstGeom>
        </p:spPr>
        <p:txBody>
          <a:bodyPr wrap="square" lIns="114949" tIns="57475" rIns="114949" bIns="57475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M. Lin, Q. Chen, and S. Yan, “Network in network,” </a:t>
            </a:r>
            <a:r>
              <a:rPr lang="en-US" altLang="zh-CN" i="1" dirty="0" err="1" smtClean="0">
                <a:latin typeface="Times New Roman" pitchFamily="18" charset="0"/>
                <a:cs typeface="Times New Roman" pitchFamily="18" charset="0"/>
              </a:rPr>
              <a:t>CoRR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vol. abs/1312.4400, 2013. [Online]. Available: http://arxiv.org/abs/1312.4400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087172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50844" y="830746"/>
            <a:ext cx="5218752" cy="812963"/>
          </a:xfrm>
          <a:prstGeom prst="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58" tIns="45729" rIns="91458" bIns="45729" rtlCol="0" anchor="ctr"/>
          <a:lstStyle/>
          <a:p>
            <a:pPr algn="ctr"/>
            <a:endParaRPr lang="zh-CN" altLang="en-US" sz="17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4390" y="830746"/>
            <a:ext cx="5075205" cy="851071"/>
          </a:xfrm>
          <a:noFill/>
        </p:spPr>
        <p:txBody>
          <a:bodyPr/>
          <a:lstStyle/>
          <a:p>
            <a:pPr eaLnBrk="1" hangingPunct="1">
              <a:defRPr/>
            </a:pP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深度卷积神经网络</a:t>
            </a:r>
            <a:endParaRPr lang="zh-CN" altLang="zh-CN" sz="4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47" name="内容占位符 2"/>
          <p:cNvSpPr>
            <a:spLocks noGrp="1"/>
          </p:cNvSpPr>
          <p:nvPr>
            <p:ph idx="1"/>
          </p:nvPr>
        </p:nvSpPr>
        <p:spPr>
          <a:xfrm>
            <a:off x="950207" y="2664359"/>
            <a:ext cx="6371516" cy="1656493"/>
          </a:xfrm>
        </p:spPr>
        <p:txBody>
          <a:bodyPr/>
          <a:lstStyle/>
          <a:p>
            <a:pPr marL="990798" indent="-990798">
              <a:lnSpc>
                <a:spcPct val="130000"/>
              </a:lnSpc>
              <a:spcBef>
                <a:spcPct val="15000"/>
              </a:spcBef>
              <a:buNone/>
              <a:defRPr/>
            </a:pPr>
            <a:r>
              <a:rPr lang="zh-CN" altLang="en-US" sz="3200" b="1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数据集：</a:t>
            </a:r>
            <a:r>
              <a:rPr lang="en-US" altLang="zh-CN" sz="3200" b="1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MNIST &amp; CIFAR-10</a:t>
            </a:r>
          </a:p>
          <a:p>
            <a:pPr marL="990798" indent="-990798">
              <a:lnSpc>
                <a:spcPct val="130000"/>
              </a:lnSpc>
              <a:spcBef>
                <a:spcPct val="15000"/>
              </a:spcBef>
              <a:buNone/>
              <a:defRPr/>
            </a:pPr>
            <a:r>
              <a:rPr lang="zh-CN" altLang="en-US" sz="3200" b="1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网络结构：</a:t>
            </a:r>
            <a:r>
              <a:rPr lang="en-US" altLang="zh-CN" sz="3200" b="1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VGG-32</a:t>
            </a:r>
            <a:endParaRPr lang="en-US" altLang="zh-CN" sz="3200" b="1" dirty="0">
              <a:solidFill>
                <a:srgbClr val="42BC6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990798" indent="-990798">
              <a:lnSpc>
                <a:spcPct val="130000"/>
              </a:lnSpc>
              <a:spcBef>
                <a:spcPct val="15000"/>
              </a:spcBef>
              <a:buNone/>
              <a:defRPr/>
            </a:pP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ea typeface="黑体" pitchFamily="49" charset="-122"/>
            </a:endParaRPr>
          </a:p>
          <a:p>
            <a:pPr marL="990798" indent="-990798">
              <a:lnSpc>
                <a:spcPct val="130000"/>
              </a:lnSpc>
              <a:spcBef>
                <a:spcPct val="15000"/>
              </a:spcBef>
              <a:buNone/>
              <a:defRPr/>
            </a:pPr>
            <a:endParaRPr lang="en-US" altLang="zh-CN" sz="4000" b="1" dirty="0">
              <a:solidFill>
                <a:srgbClr val="00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" name="内容占位符 2"/>
          <p:cNvSpPr txBox="1"/>
          <p:nvPr/>
        </p:nvSpPr>
        <p:spPr>
          <a:xfrm>
            <a:off x="950842" y="1944760"/>
            <a:ext cx="4066625" cy="648465"/>
          </a:xfrm>
          <a:prstGeom prst="rect">
            <a:avLst/>
          </a:prstGeom>
        </p:spPr>
        <p:txBody>
          <a:bodyPr lIns="91458" tIns="45729" rIns="91458" bIns="45729"/>
          <a:lstStyle/>
          <a:p>
            <a:pPr marL="990798" indent="-990798" defTabSz="914583">
              <a:spcBef>
                <a:spcPts val="0"/>
              </a:spcBef>
              <a:defRPr/>
            </a:pPr>
            <a:r>
              <a:rPr lang="en-US" altLang="zh-CN" sz="38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4</a:t>
            </a:r>
            <a:r>
              <a:rPr lang="zh-CN" altLang="en-US" sz="38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、</a:t>
            </a:r>
            <a:r>
              <a:rPr lang="zh-CN" altLang="zh-CN" sz="38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编程实操剖析</a:t>
            </a:r>
            <a:endParaRPr lang="en-US" altLang="zh-CN" sz="3800" kern="0" dirty="0" smtClean="0">
              <a:solidFill>
                <a:srgbClr val="42BC6F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64891" y="4078141"/>
            <a:ext cx="6545064" cy="3843484"/>
          </a:xfrm>
          <a:prstGeom prst="rect">
            <a:avLst/>
          </a:prstGeom>
        </p:spPr>
      </p:pic>
      <p:pic>
        <p:nvPicPr>
          <p:cNvPr id="8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044" y="1952902"/>
            <a:ext cx="8412167" cy="5464294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7752037" y="2533333"/>
            <a:ext cx="3602134" cy="2651615"/>
          </a:xfrm>
          <a:prstGeom prst="rect">
            <a:avLst/>
          </a:prstGeom>
        </p:spPr>
        <p:txBody>
          <a:bodyPr vert="horz" lIns="114949" tIns="57475" rIns="114949" bIns="57475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42BC6F"/>
                </a:solidFill>
                <a:latin typeface="+mj-ea"/>
                <a:ea typeface="+mj-ea"/>
              </a:rPr>
              <a:t>10 </a:t>
            </a:r>
            <a:r>
              <a:rPr lang="zh-CN" altLang="en-US" dirty="0" smtClean="0">
                <a:solidFill>
                  <a:srgbClr val="42BC6F"/>
                </a:solidFill>
                <a:latin typeface="+mj-ea"/>
                <a:ea typeface="+mj-ea"/>
              </a:rPr>
              <a:t>手写体数字</a:t>
            </a:r>
            <a:endParaRPr lang="is-IS" dirty="0" smtClean="0">
              <a:solidFill>
                <a:srgbClr val="42BC6F"/>
              </a:solidFill>
              <a:latin typeface="+mj-ea"/>
              <a:ea typeface="+mj-ea"/>
            </a:endParaRPr>
          </a:p>
          <a:p>
            <a:r>
              <a:rPr lang="zh-CN" altLang="en-US" dirty="0" smtClean="0">
                <a:solidFill>
                  <a:srgbClr val="42BC6F"/>
                </a:solidFill>
                <a:latin typeface="+mj-ea"/>
                <a:ea typeface="+mj-ea"/>
              </a:rPr>
              <a:t>灰度图</a:t>
            </a:r>
            <a:endParaRPr lang="en-US" dirty="0" smtClean="0">
              <a:solidFill>
                <a:srgbClr val="42BC6F"/>
              </a:solidFill>
              <a:latin typeface="+mj-ea"/>
              <a:ea typeface="+mj-ea"/>
            </a:endParaRPr>
          </a:p>
          <a:p>
            <a:r>
              <a:rPr lang="is-IS" dirty="0" smtClean="0">
                <a:solidFill>
                  <a:srgbClr val="42BC6F"/>
                </a:solidFill>
                <a:latin typeface="+mj-ea"/>
                <a:ea typeface="+mj-ea"/>
              </a:rPr>
              <a:t>28x28</a:t>
            </a:r>
            <a:r>
              <a:rPr lang="zh-CN" altLang="en-US" dirty="0" smtClean="0">
                <a:solidFill>
                  <a:srgbClr val="42BC6F"/>
                </a:solidFill>
                <a:latin typeface="+mj-ea"/>
                <a:ea typeface="+mj-ea"/>
              </a:rPr>
              <a:t>像素</a:t>
            </a:r>
            <a:r>
              <a:rPr lang="en-US" altLang="zh-CN" dirty="0" smtClean="0">
                <a:solidFill>
                  <a:srgbClr val="42BC6F"/>
                </a:solidFill>
                <a:latin typeface="+mj-ea"/>
                <a:ea typeface="+mj-ea"/>
              </a:rPr>
              <a:t>=784</a:t>
            </a:r>
            <a:endParaRPr lang="en-US" dirty="0" smtClean="0">
              <a:solidFill>
                <a:srgbClr val="42BC6F"/>
              </a:solidFill>
              <a:latin typeface="+mj-ea"/>
              <a:ea typeface="+mj-ea"/>
            </a:endParaRPr>
          </a:p>
          <a:p>
            <a:r>
              <a:rPr lang="en-US" dirty="0" smtClean="0">
                <a:solidFill>
                  <a:srgbClr val="42BC6F"/>
                </a:solidFill>
                <a:latin typeface="+mj-ea"/>
                <a:ea typeface="+mj-ea"/>
              </a:rPr>
              <a:t>60,000</a:t>
            </a:r>
            <a:r>
              <a:rPr lang="zh-CN" altLang="en-US" dirty="0" smtClean="0">
                <a:solidFill>
                  <a:srgbClr val="42BC6F"/>
                </a:solidFill>
                <a:latin typeface="+mj-ea"/>
                <a:ea typeface="+mj-ea"/>
              </a:rPr>
              <a:t>训练图片</a:t>
            </a:r>
            <a:endParaRPr lang="en-US" dirty="0" smtClean="0">
              <a:solidFill>
                <a:srgbClr val="42BC6F"/>
              </a:solidFill>
              <a:latin typeface="+mj-ea"/>
              <a:ea typeface="+mj-ea"/>
            </a:endParaRPr>
          </a:p>
          <a:p>
            <a:r>
              <a:rPr lang="en-US" dirty="0" smtClean="0">
                <a:solidFill>
                  <a:srgbClr val="42BC6F"/>
                </a:solidFill>
                <a:latin typeface="+mj-ea"/>
                <a:ea typeface="+mj-ea"/>
              </a:rPr>
              <a:t>10,000</a:t>
            </a:r>
            <a:r>
              <a:rPr lang="zh-CN" altLang="en-US" dirty="0" smtClean="0">
                <a:solidFill>
                  <a:srgbClr val="42BC6F"/>
                </a:solidFill>
                <a:latin typeface="+mj-ea"/>
                <a:ea typeface="+mj-ea"/>
              </a:rPr>
              <a:t>测试图片</a:t>
            </a:r>
            <a:endParaRPr lang="en-US" dirty="0">
              <a:solidFill>
                <a:srgbClr val="42BC6F"/>
              </a:solidFill>
              <a:latin typeface="+mj-ea"/>
              <a:ea typeface="+mj-ea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96987" y="909185"/>
            <a:ext cx="3240360" cy="675363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altLang="zh-CN" sz="2800" b="1" dirty="0" smtClean="0">
                <a:latin typeface="+mj-ea"/>
                <a:ea typeface="+mj-ea"/>
              </a:rPr>
              <a:t>MNIST</a:t>
            </a:r>
            <a:r>
              <a:rPr lang="zh-CN" altLang="en-US" sz="2800" b="1" dirty="0" smtClean="0">
                <a:latin typeface="+mj-ea"/>
                <a:ea typeface="+mj-ea"/>
              </a:rPr>
              <a:t>数据集</a:t>
            </a:r>
            <a:endParaRPr lang="en-US" sz="2800" b="1" dirty="0">
              <a:latin typeface="+mj-ea"/>
              <a:ea typeface="+mj-ea"/>
            </a:endParaRPr>
          </a:p>
        </p:txBody>
      </p:sp>
      <p:pic>
        <p:nvPicPr>
          <p:cNvPr id="5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424389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1003" y="1674282"/>
            <a:ext cx="10585176" cy="6136858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441403" y="1008484"/>
            <a:ext cx="3312368" cy="602711"/>
          </a:xfrm>
        </p:spPr>
        <p:txBody>
          <a:bodyPr/>
          <a:lstStyle/>
          <a:p>
            <a:r>
              <a:rPr lang="en-US" altLang="zh-CN" sz="3600" b="1" dirty="0" smtClean="0">
                <a:solidFill>
                  <a:srgbClr val="42BC6F"/>
                </a:solidFill>
              </a:rPr>
              <a:t>DCNN</a:t>
            </a:r>
            <a:r>
              <a:rPr lang="zh-CN" altLang="en-US" sz="3600" b="1" dirty="0" smtClean="0">
                <a:solidFill>
                  <a:srgbClr val="42BC6F"/>
                </a:solidFill>
              </a:rPr>
              <a:t>网络结构</a:t>
            </a:r>
            <a:endParaRPr lang="zh-CN" altLang="en-US" sz="3600" b="1" dirty="0">
              <a:solidFill>
                <a:srgbClr val="42BC6F"/>
              </a:solidFill>
            </a:endParaRPr>
          </a:p>
        </p:txBody>
      </p:sp>
      <p:sp>
        <p:nvSpPr>
          <p:cNvPr id="4" name="Rounded Rectangle 7"/>
          <p:cNvSpPr/>
          <p:nvPr/>
        </p:nvSpPr>
        <p:spPr>
          <a:xfrm>
            <a:off x="696987" y="792460"/>
            <a:ext cx="3240360" cy="675363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altLang="zh-CN" sz="2800" b="1" dirty="0" smtClean="0">
                <a:latin typeface="+mj-ea"/>
                <a:ea typeface="+mj-ea"/>
              </a:rPr>
              <a:t>MNIST</a:t>
            </a:r>
            <a:r>
              <a:rPr lang="zh-CN" altLang="en-US" sz="2800" b="1" dirty="0" smtClean="0">
                <a:latin typeface="+mj-ea"/>
                <a:ea typeface="+mj-ea"/>
              </a:rPr>
              <a:t>数据集</a:t>
            </a:r>
            <a:endParaRPr lang="en-US" sz="2800" b="1" dirty="0">
              <a:latin typeface="+mj-ea"/>
              <a:ea typeface="+mj-ea"/>
            </a:endParaRPr>
          </a:p>
        </p:txBody>
      </p:sp>
      <p:pic>
        <p:nvPicPr>
          <p:cNvPr id="5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2"/>
          <p:cNvSpPr>
            <a:spLocks noGrp="1"/>
          </p:cNvSpPr>
          <p:nvPr>
            <p:ph type="title"/>
          </p:nvPr>
        </p:nvSpPr>
        <p:spPr>
          <a:xfrm>
            <a:off x="841003" y="504428"/>
            <a:ext cx="5544616" cy="602711"/>
          </a:xfrm>
        </p:spPr>
        <p:txBody>
          <a:bodyPr/>
          <a:lstStyle/>
          <a:p>
            <a:r>
              <a:rPr lang="zh-CN" altLang="en-US" sz="3600" b="1" dirty="0" smtClean="0">
                <a:solidFill>
                  <a:srgbClr val="42BC6F"/>
                </a:solidFill>
              </a:rPr>
              <a:t>训练参数与测试结果</a:t>
            </a:r>
            <a:endParaRPr lang="zh-CN" altLang="en-US" sz="3600" b="1" dirty="0">
              <a:solidFill>
                <a:srgbClr val="42BC6F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5019" y="1152500"/>
            <a:ext cx="9039225" cy="649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2"/>
          <p:cNvSpPr>
            <a:spLocks noGrp="1"/>
          </p:cNvSpPr>
          <p:nvPr>
            <p:ph type="title"/>
          </p:nvPr>
        </p:nvSpPr>
        <p:spPr>
          <a:xfrm>
            <a:off x="841003" y="504428"/>
            <a:ext cx="5544616" cy="602711"/>
          </a:xfrm>
        </p:spPr>
        <p:txBody>
          <a:bodyPr/>
          <a:lstStyle/>
          <a:p>
            <a:r>
              <a:rPr lang="zh-CN" altLang="en-US" sz="3600" b="1" dirty="0" smtClean="0">
                <a:solidFill>
                  <a:srgbClr val="42BC6F"/>
                </a:solidFill>
              </a:rPr>
              <a:t>训练参数与测试结果</a:t>
            </a:r>
            <a:endParaRPr lang="zh-CN" altLang="en-US" sz="3600" b="1" dirty="0">
              <a:solidFill>
                <a:srgbClr val="42BC6F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5019" y="1152500"/>
            <a:ext cx="6286500" cy="661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2"/>
          <p:cNvSpPr>
            <a:spLocks noGrp="1"/>
          </p:cNvSpPr>
          <p:nvPr>
            <p:ph type="title"/>
          </p:nvPr>
        </p:nvSpPr>
        <p:spPr>
          <a:xfrm>
            <a:off x="841003" y="504428"/>
            <a:ext cx="5544616" cy="602711"/>
          </a:xfrm>
        </p:spPr>
        <p:txBody>
          <a:bodyPr/>
          <a:lstStyle/>
          <a:p>
            <a:r>
              <a:rPr lang="zh-CN" altLang="en-US" sz="3600" b="1" dirty="0" smtClean="0">
                <a:solidFill>
                  <a:srgbClr val="42BC6F"/>
                </a:solidFill>
              </a:rPr>
              <a:t>训练参数与测试结果</a:t>
            </a:r>
            <a:endParaRPr lang="zh-CN" altLang="en-US" sz="3600" b="1" dirty="0">
              <a:solidFill>
                <a:srgbClr val="42BC6F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5019" y="1244600"/>
            <a:ext cx="7344816" cy="667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2"/>
          <p:cNvSpPr>
            <a:spLocks noGrp="1"/>
          </p:cNvSpPr>
          <p:nvPr>
            <p:ph type="title"/>
          </p:nvPr>
        </p:nvSpPr>
        <p:spPr>
          <a:xfrm>
            <a:off x="841003" y="504428"/>
            <a:ext cx="5544616" cy="602711"/>
          </a:xfrm>
        </p:spPr>
        <p:txBody>
          <a:bodyPr/>
          <a:lstStyle/>
          <a:p>
            <a:r>
              <a:rPr lang="zh-CN" altLang="en-US" sz="3600" b="1" dirty="0" smtClean="0">
                <a:solidFill>
                  <a:srgbClr val="42BC6F"/>
                </a:solidFill>
              </a:rPr>
              <a:t>训练参数与测试结果</a:t>
            </a:r>
            <a:endParaRPr lang="zh-CN" altLang="en-US" sz="3600" b="1" dirty="0">
              <a:solidFill>
                <a:srgbClr val="42BC6F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5019" y="1152500"/>
            <a:ext cx="8208912" cy="6602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50841" y="830746"/>
            <a:ext cx="7883049" cy="812963"/>
          </a:xfrm>
          <a:prstGeom prst="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58" tIns="45729" rIns="91458" bIns="45729" rtlCol="0" anchor="ctr"/>
          <a:lstStyle/>
          <a:p>
            <a:pPr algn="ctr"/>
            <a:endParaRPr lang="zh-CN" altLang="en-US" sz="1700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176222" y="792462"/>
            <a:ext cx="7634836" cy="851071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深度神经网络参考文献推荐</a:t>
            </a:r>
            <a:r>
              <a:rPr lang="zh-CN" altLang="zh-CN" sz="4800" dirty="0">
                <a:solidFill>
                  <a:schemeClr val="bg1"/>
                </a:solidFill>
              </a:rPr>
              <a:t>：</a:t>
            </a:r>
          </a:p>
        </p:txBody>
      </p:sp>
      <p:sp>
        <p:nvSpPr>
          <p:cNvPr id="6147" name="内容占位符 2"/>
          <p:cNvSpPr>
            <a:spLocks noGrp="1"/>
          </p:cNvSpPr>
          <p:nvPr>
            <p:ph idx="1"/>
          </p:nvPr>
        </p:nvSpPr>
        <p:spPr>
          <a:xfrm>
            <a:off x="1129035" y="1944588"/>
            <a:ext cx="9793088" cy="5544616"/>
          </a:xfrm>
        </p:spPr>
        <p:txBody>
          <a:bodyPr>
            <a:normAutofit fontScale="47500" lnSpcReduction="20000"/>
          </a:bodyPr>
          <a:lstStyle/>
          <a:p>
            <a:pPr marL="441413" indent="-441413">
              <a:lnSpc>
                <a:spcPct val="16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zh-CN" altLang="zh-CN" sz="5500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最</a:t>
            </a:r>
            <a:r>
              <a:rPr lang="zh-CN" altLang="zh-CN" sz="55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具代表性深度卷积神经网络</a:t>
            </a:r>
            <a:r>
              <a:rPr lang="zh-CN" altLang="zh-CN" sz="5500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论文</a:t>
            </a:r>
            <a:endParaRPr lang="en-US" altLang="zh-CN" sz="5500" dirty="0" smtClean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[1]	G. Huang, Z. Liu, K. Q. Weinberger, and L. van </a:t>
            </a:r>
            <a:r>
              <a:rPr lang="en-US" altLang="zh-CN" sz="4400" dirty="0" err="1" smtClean="0">
                <a:latin typeface="Times New Roman" pitchFamily="18" charset="0"/>
                <a:cs typeface="Times New Roman" pitchFamily="18" charset="0"/>
              </a:rPr>
              <a:t>der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0" dirty="0" err="1" smtClean="0">
                <a:latin typeface="Times New Roman" pitchFamily="18" charset="0"/>
                <a:cs typeface="Times New Roman" pitchFamily="18" charset="0"/>
              </a:rPr>
              <a:t>Maaten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. Densely connected convolutional networks. </a:t>
            </a:r>
            <a:r>
              <a:rPr lang="en-US" altLang="zh-CN" sz="4400" i="1" dirty="0" err="1" smtClean="0">
                <a:latin typeface="Times New Roman" pitchFamily="18" charset="0"/>
                <a:cs typeface="Times New Roman" pitchFamily="18" charset="0"/>
              </a:rPr>
              <a:t>arXiv</a:t>
            </a:r>
            <a:r>
              <a:rPr lang="en-US" altLang="zh-CN" sz="4400" i="1" dirty="0" smtClean="0">
                <a:latin typeface="Times New Roman" pitchFamily="18" charset="0"/>
                <a:cs typeface="Times New Roman" pitchFamily="18" charset="0"/>
              </a:rPr>
              <a:t> preprint arXiv:1608.06993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, 2016.  </a:t>
            </a:r>
            <a:r>
              <a:rPr lang="en-US" altLang="zh-CN" sz="4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4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DenseNet</a:t>
            </a:r>
            <a:endParaRPr lang="zh-CN" altLang="zh-CN" sz="4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[2] 	K. He, X. Zhang, S. Ren, and J. Sun. Deep residual learning for image recognition. </a:t>
            </a:r>
            <a:r>
              <a:rPr lang="en-US" altLang="zh-CN" sz="4400" i="1" dirty="0" err="1" smtClean="0">
                <a:latin typeface="Times New Roman" pitchFamily="18" charset="0"/>
                <a:cs typeface="Times New Roman" pitchFamily="18" charset="0"/>
              </a:rPr>
              <a:t>arXiv</a:t>
            </a:r>
            <a:r>
              <a:rPr lang="en-US" altLang="zh-CN" sz="4400" i="1" dirty="0" smtClean="0">
                <a:latin typeface="Times New Roman" pitchFamily="18" charset="0"/>
                <a:cs typeface="Times New Roman" pitchFamily="18" charset="0"/>
              </a:rPr>
              <a:t> preprint arXiv:1512.03385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, 2015.  </a:t>
            </a:r>
            <a:r>
              <a:rPr lang="en-US" altLang="zh-CN" sz="4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4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ResNet</a:t>
            </a:r>
            <a:endParaRPr lang="zh-CN" altLang="zh-CN" sz="4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[3] 	S. </a:t>
            </a:r>
            <a:r>
              <a:rPr lang="en-US" altLang="zh-CN" sz="4400" dirty="0" err="1" smtClean="0">
                <a:latin typeface="Times New Roman" pitchFamily="18" charset="0"/>
                <a:cs typeface="Times New Roman" pitchFamily="18" charset="0"/>
              </a:rPr>
              <a:t>Ioffe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and C. </a:t>
            </a:r>
            <a:r>
              <a:rPr lang="en-US" altLang="zh-CN" sz="4400" dirty="0" err="1" smtClean="0">
                <a:latin typeface="Times New Roman" pitchFamily="18" charset="0"/>
                <a:cs typeface="Times New Roman" pitchFamily="18" charset="0"/>
              </a:rPr>
              <a:t>Szegedy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. Batch normalization: Accelerating deep network training by reducing internal covariate shift. </a:t>
            </a:r>
            <a:r>
              <a:rPr lang="en-US" altLang="zh-CN" sz="4400" i="1" dirty="0" err="1" smtClean="0">
                <a:latin typeface="Times New Roman" pitchFamily="18" charset="0"/>
                <a:cs typeface="Times New Roman" pitchFamily="18" charset="0"/>
              </a:rPr>
              <a:t>arXiv</a:t>
            </a:r>
            <a:r>
              <a:rPr lang="en-US" altLang="zh-CN" sz="4400" i="1" dirty="0" smtClean="0">
                <a:latin typeface="Times New Roman" pitchFamily="18" charset="0"/>
                <a:cs typeface="Times New Roman" pitchFamily="18" charset="0"/>
              </a:rPr>
              <a:t> preprint </a:t>
            </a:r>
            <a:r>
              <a:rPr lang="en-US" altLang="zh-CN" sz="4400" i="1" dirty="0" err="1" smtClean="0">
                <a:latin typeface="Times New Roman" pitchFamily="18" charset="0"/>
                <a:cs typeface="Times New Roman" pitchFamily="18" charset="0"/>
              </a:rPr>
              <a:t>arXiv</a:t>
            </a:r>
            <a:r>
              <a:rPr lang="en-US" altLang="zh-CN" sz="4400" i="1" dirty="0" smtClean="0">
                <a:latin typeface="Times New Roman" pitchFamily="18" charset="0"/>
                <a:cs typeface="Times New Roman" pitchFamily="18" charset="0"/>
              </a:rPr>
              <a:t>: 1502.03167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, 2015.  </a:t>
            </a:r>
            <a:r>
              <a:rPr lang="en-US" altLang="zh-CN" sz="4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/Batch Normalization (BN)</a:t>
            </a:r>
            <a:endParaRPr lang="zh-CN" altLang="zh-CN" sz="4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[4] 	C. </a:t>
            </a:r>
            <a:r>
              <a:rPr lang="en-US" altLang="zh-CN" sz="4400" dirty="0" err="1" smtClean="0">
                <a:latin typeface="Times New Roman" pitchFamily="18" charset="0"/>
                <a:cs typeface="Times New Roman" pitchFamily="18" charset="0"/>
              </a:rPr>
              <a:t>Szegedy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, V. </a:t>
            </a:r>
            <a:r>
              <a:rPr lang="en-US" altLang="zh-CN" sz="4400" dirty="0" err="1" smtClean="0">
                <a:latin typeface="Times New Roman" pitchFamily="18" charset="0"/>
                <a:cs typeface="Times New Roman" pitchFamily="18" charset="0"/>
              </a:rPr>
              <a:t>Vanhoucke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, S. </a:t>
            </a:r>
            <a:r>
              <a:rPr lang="en-US" altLang="zh-CN" sz="4400" dirty="0" err="1" smtClean="0">
                <a:latin typeface="Times New Roman" pitchFamily="18" charset="0"/>
                <a:cs typeface="Times New Roman" pitchFamily="18" charset="0"/>
              </a:rPr>
              <a:t>Ioffe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, J. </a:t>
            </a:r>
            <a:r>
              <a:rPr lang="en-US" altLang="zh-CN" sz="4400" dirty="0" err="1" smtClean="0">
                <a:latin typeface="Times New Roman" pitchFamily="18" charset="0"/>
                <a:cs typeface="Times New Roman" pitchFamily="18" charset="0"/>
              </a:rPr>
              <a:t>Shlens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, and Z. </a:t>
            </a:r>
            <a:r>
              <a:rPr lang="en-US" altLang="zh-CN" sz="4400" dirty="0" err="1" smtClean="0">
                <a:latin typeface="Times New Roman" pitchFamily="18" charset="0"/>
                <a:cs typeface="Times New Roman" pitchFamily="18" charset="0"/>
              </a:rPr>
              <a:t>Wojna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. Rethinking the inception architecture for computer vision. </a:t>
            </a:r>
            <a:r>
              <a:rPr lang="en-US" altLang="zh-CN" sz="4400" i="1" dirty="0" err="1" smtClean="0">
                <a:latin typeface="Times New Roman" pitchFamily="18" charset="0"/>
                <a:cs typeface="Times New Roman" pitchFamily="18" charset="0"/>
              </a:rPr>
              <a:t>arXiv</a:t>
            </a:r>
            <a:r>
              <a:rPr lang="en-US" altLang="zh-CN" sz="4400" i="1" dirty="0" smtClean="0">
                <a:latin typeface="Times New Roman" pitchFamily="18" charset="0"/>
                <a:cs typeface="Times New Roman" pitchFamily="18" charset="0"/>
              </a:rPr>
              <a:t> preprint </a:t>
            </a:r>
            <a:r>
              <a:rPr lang="en-US" altLang="zh-CN" sz="4400" i="1" dirty="0" err="1" smtClean="0">
                <a:latin typeface="Times New Roman" pitchFamily="18" charset="0"/>
                <a:cs typeface="Times New Roman" pitchFamily="18" charset="0"/>
              </a:rPr>
              <a:t>arXiv</a:t>
            </a:r>
            <a:r>
              <a:rPr lang="en-US" altLang="zh-CN" sz="4400" i="1" dirty="0" smtClean="0">
                <a:latin typeface="Times New Roman" pitchFamily="18" charset="0"/>
                <a:cs typeface="Times New Roman" pitchFamily="18" charset="0"/>
              </a:rPr>
              <a:t>: 1512.00567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, 2015.  </a:t>
            </a:r>
            <a:r>
              <a:rPr lang="en-US" altLang="zh-CN" sz="4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/Inception</a:t>
            </a:r>
          </a:p>
          <a:p>
            <a:pPr>
              <a:buNone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[5] 	C. </a:t>
            </a:r>
            <a:r>
              <a:rPr lang="en-US" altLang="zh-CN" sz="4400" dirty="0" err="1" smtClean="0">
                <a:latin typeface="Times New Roman" pitchFamily="18" charset="0"/>
                <a:cs typeface="Times New Roman" pitchFamily="18" charset="0"/>
              </a:rPr>
              <a:t>Szegedy,W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altLang="zh-CN" sz="4400" dirty="0" err="1" smtClean="0">
                <a:latin typeface="Times New Roman" pitchFamily="18" charset="0"/>
                <a:cs typeface="Times New Roman" pitchFamily="18" charset="0"/>
              </a:rPr>
              <a:t>Liu,Y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altLang="zh-CN" sz="4400" dirty="0" err="1" smtClean="0">
                <a:latin typeface="Times New Roman" pitchFamily="18" charset="0"/>
                <a:cs typeface="Times New Roman" pitchFamily="18" charset="0"/>
              </a:rPr>
              <a:t>Jia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, P. </a:t>
            </a:r>
            <a:r>
              <a:rPr lang="en-US" altLang="zh-CN" sz="4400" dirty="0" err="1" smtClean="0">
                <a:latin typeface="Times New Roman" pitchFamily="18" charset="0"/>
                <a:cs typeface="Times New Roman" pitchFamily="18" charset="0"/>
              </a:rPr>
              <a:t>Sermanet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, S. Reed, D. </a:t>
            </a:r>
            <a:r>
              <a:rPr lang="en-US" altLang="zh-CN" sz="4400" dirty="0" err="1" smtClean="0">
                <a:latin typeface="Times New Roman" pitchFamily="18" charset="0"/>
                <a:cs typeface="Times New Roman" pitchFamily="18" charset="0"/>
              </a:rPr>
              <a:t>Anguelov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, D. </a:t>
            </a:r>
            <a:r>
              <a:rPr lang="en-US" altLang="zh-CN" sz="4400" dirty="0" err="1" smtClean="0">
                <a:latin typeface="Times New Roman" pitchFamily="18" charset="0"/>
                <a:cs typeface="Times New Roman" pitchFamily="18" charset="0"/>
              </a:rPr>
              <a:t>Erhan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, V. </a:t>
            </a:r>
            <a:r>
              <a:rPr lang="en-US" altLang="zh-CN" sz="4400" dirty="0" err="1" smtClean="0">
                <a:latin typeface="Times New Roman" pitchFamily="18" charset="0"/>
                <a:cs typeface="Times New Roman" pitchFamily="18" charset="0"/>
              </a:rPr>
              <a:t>Vanhoucke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, and A. </a:t>
            </a:r>
            <a:r>
              <a:rPr lang="en-US" altLang="zh-CN" sz="4400" dirty="0" err="1" smtClean="0">
                <a:latin typeface="Times New Roman" pitchFamily="18" charset="0"/>
                <a:cs typeface="Times New Roman" pitchFamily="18" charset="0"/>
              </a:rPr>
              <a:t>Rabinovich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. Going deeper with convolutions. In </a:t>
            </a:r>
            <a:r>
              <a:rPr lang="en-US" altLang="zh-CN" sz="4400" i="1" dirty="0" smtClean="0">
                <a:latin typeface="Times New Roman" pitchFamily="18" charset="0"/>
                <a:cs typeface="Times New Roman" pitchFamily="18" charset="0"/>
              </a:rPr>
              <a:t>CVPR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, pages 1–9, 2015.  </a:t>
            </a:r>
            <a:r>
              <a:rPr lang="en-US" altLang="zh-CN" sz="4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4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GoogLeNet</a:t>
            </a:r>
            <a:endParaRPr lang="zh-CN" altLang="zh-CN" sz="4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[6] 	K. </a:t>
            </a:r>
            <a:r>
              <a:rPr lang="en-US" altLang="zh-CN" sz="4400" dirty="0" err="1" smtClean="0">
                <a:latin typeface="Times New Roman" pitchFamily="18" charset="0"/>
                <a:cs typeface="Times New Roman" pitchFamily="18" charset="0"/>
              </a:rPr>
              <a:t>Simonyan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and A. </a:t>
            </a:r>
            <a:r>
              <a:rPr lang="en-US" altLang="zh-CN" sz="4400" dirty="0" err="1" smtClean="0">
                <a:latin typeface="Times New Roman" pitchFamily="18" charset="0"/>
                <a:cs typeface="Times New Roman" pitchFamily="18" charset="0"/>
              </a:rPr>
              <a:t>Zisserman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. Very deep convolutional networks for large-scale image recognition. </a:t>
            </a:r>
            <a:r>
              <a:rPr lang="en-US" altLang="zh-CN" sz="4400" dirty="0" err="1" smtClean="0">
                <a:latin typeface="Times New Roman" pitchFamily="18" charset="0"/>
                <a:cs typeface="Times New Roman" pitchFamily="18" charset="0"/>
              </a:rPr>
              <a:t>arXiv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preprint </a:t>
            </a:r>
            <a:r>
              <a:rPr lang="en-US" altLang="zh-CN" sz="4400" dirty="0" err="1" smtClean="0">
                <a:latin typeface="Times New Roman" pitchFamily="18" charset="0"/>
                <a:cs typeface="Times New Roman" pitchFamily="18" charset="0"/>
              </a:rPr>
              <a:t>arXiv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: 1409.1556, 2014</a:t>
            </a:r>
            <a:r>
              <a:rPr lang="en-US" altLang="zh-CN" sz="4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  /VGG</a:t>
            </a:r>
            <a:endParaRPr lang="zh-CN" altLang="zh-CN" sz="4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zh-CN" altLang="zh-CN" sz="2600" dirty="0">
              <a:solidFill>
                <a:srgbClr val="0070C0"/>
              </a:solidFill>
              <a:latin typeface="Times New Roman" pitchFamily="18" charset="0"/>
              <a:ea typeface="微软雅黑" panose="020B0503020204020204" charset="-122"/>
              <a:cs typeface="Times New Roman" pitchFamily="18" charset="0"/>
            </a:endParaRPr>
          </a:p>
          <a:p>
            <a:pPr marL="441413" indent="-441413">
              <a:lnSpc>
                <a:spcPct val="160000"/>
              </a:lnSpc>
              <a:buNone/>
            </a:pPr>
            <a:endParaRPr lang="zh-CN" altLang="zh-CN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2"/>
          <p:cNvSpPr>
            <a:spLocks noGrp="1"/>
          </p:cNvSpPr>
          <p:nvPr>
            <p:ph type="title"/>
          </p:nvPr>
        </p:nvSpPr>
        <p:spPr>
          <a:xfrm>
            <a:off x="841003" y="504428"/>
            <a:ext cx="5544616" cy="602711"/>
          </a:xfrm>
        </p:spPr>
        <p:txBody>
          <a:bodyPr/>
          <a:lstStyle/>
          <a:p>
            <a:r>
              <a:rPr lang="zh-CN" altLang="en-US" sz="3600" b="1" dirty="0" smtClean="0">
                <a:solidFill>
                  <a:srgbClr val="42BC6F"/>
                </a:solidFill>
              </a:rPr>
              <a:t>训练参数与测试结果</a:t>
            </a:r>
            <a:endParaRPr lang="zh-CN" altLang="en-US" sz="3600" b="1" dirty="0">
              <a:solidFill>
                <a:srgbClr val="42BC6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5019" y="1124584"/>
            <a:ext cx="7848872" cy="6796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336423"/>
              </p:ext>
            </p:extLst>
          </p:nvPr>
        </p:nvGraphicFramePr>
        <p:xfrm>
          <a:off x="1057027" y="2952701"/>
          <a:ext cx="10081120" cy="3744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888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C00000"/>
                          </a:solidFill>
                        </a:rPr>
                        <a:t>超参数与测试结果</a:t>
                      </a:r>
                      <a:endParaRPr lang="zh-CN" altLang="en-US" sz="3200" dirty="0">
                        <a:solidFill>
                          <a:srgbClr val="C00000"/>
                        </a:solidFill>
                      </a:endParaRPr>
                    </a:p>
                  </a:txBody>
                  <a:tcPr marL="112571" marR="112571" marT="52811" marB="5281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marL="112571" marR="112571" marT="52811" marB="5281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888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/>
                        <a:t>学习率</a:t>
                      </a:r>
                      <a:endParaRPr lang="zh-CN" altLang="en-US" sz="2800" dirty="0"/>
                    </a:p>
                  </a:txBody>
                  <a:tcPr marL="112571" marR="112571" marT="52811" marB="528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0.1</a:t>
                      </a:r>
                      <a:endParaRPr lang="zh-CN" altLang="en-US" sz="2400" dirty="0"/>
                    </a:p>
                  </a:txBody>
                  <a:tcPr marL="112571" marR="112571" marT="52811" marB="5281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888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/>
                        <a:t>动量</a:t>
                      </a:r>
                      <a:endParaRPr lang="zh-CN" altLang="en-US" sz="2800" dirty="0"/>
                    </a:p>
                  </a:txBody>
                  <a:tcPr marL="112571" marR="112571" marT="52811" marB="528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0.9</a:t>
                      </a:r>
                      <a:endParaRPr lang="zh-CN" altLang="en-US" sz="2400" dirty="0"/>
                    </a:p>
                  </a:txBody>
                  <a:tcPr marL="112571" marR="112571" marT="52811" marB="5281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888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/>
                        <a:t>批次大小（</a:t>
                      </a:r>
                      <a:r>
                        <a:rPr lang="en-US" altLang="zh-CN" sz="2800" dirty="0" smtClean="0"/>
                        <a:t>Batch Size</a:t>
                      </a:r>
                      <a:r>
                        <a:rPr lang="zh-CN" altLang="en-US" sz="2800" dirty="0" smtClean="0"/>
                        <a:t>）</a:t>
                      </a:r>
                      <a:endParaRPr lang="zh-CN" altLang="en-US" sz="2800" dirty="0"/>
                    </a:p>
                  </a:txBody>
                  <a:tcPr marL="112571" marR="112571" marT="52811" marB="528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50</a:t>
                      </a:r>
                      <a:endParaRPr lang="zh-CN" altLang="en-US" sz="2400" dirty="0"/>
                    </a:p>
                  </a:txBody>
                  <a:tcPr marL="112571" marR="112571" marT="52811" marB="5281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888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 smtClean="0">
                          <a:solidFill>
                            <a:srgbClr val="42BC6F"/>
                          </a:solidFill>
                          <a:latin typeface="+mj-ea"/>
                          <a:ea typeface="+mj-ea"/>
                        </a:rPr>
                        <a:t>测试错误率</a:t>
                      </a:r>
                      <a:endParaRPr lang="zh-CN" altLang="en-US" sz="2800" b="1" dirty="0">
                        <a:solidFill>
                          <a:srgbClr val="42BC6F"/>
                        </a:solidFill>
                        <a:latin typeface="+mj-ea"/>
                        <a:ea typeface="+mj-ea"/>
                      </a:endParaRPr>
                    </a:p>
                  </a:txBody>
                  <a:tcPr marL="112571" marR="112571" marT="52811" marB="528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0.38%</a:t>
                      </a:r>
                      <a:endParaRPr lang="zh-CN" altLang="en-US" sz="2400" dirty="0"/>
                    </a:p>
                  </a:txBody>
                  <a:tcPr marL="112571" marR="112571" marT="52811" marB="5281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Rounded Rectangle 7"/>
          <p:cNvSpPr/>
          <p:nvPr/>
        </p:nvSpPr>
        <p:spPr>
          <a:xfrm>
            <a:off x="696987" y="909185"/>
            <a:ext cx="3240360" cy="675363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altLang="zh-CN" sz="2800" b="1" dirty="0" smtClean="0">
                <a:latin typeface="+mj-ea"/>
                <a:ea typeface="+mj-ea"/>
              </a:rPr>
              <a:t>MNIST</a:t>
            </a:r>
            <a:r>
              <a:rPr lang="zh-CN" altLang="en-US" sz="2800" b="1" dirty="0" smtClean="0">
                <a:latin typeface="+mj-ea"/>
                <a:ea typeface="+mj-ea"/>
              </a:rPr>
              <a:t>数据集</a:t>
            </a:r>
            <a:endParaRPr lang="en-US" sz="2800" b="1" dirty="0">
              <a:latin typeface="+mj-ea"/>
              <a:ea typeface="+mj-ea"/>
            </a:endParaRPr>
          </a:p>
        </p:txBody>
      </p:sp>
      <p:sp>
        <p:nvSpPr>
          <p:cNvPr id="6" name="标题 2"/>
          <p:cNvSpPr>
            <a:spLocks noGrp="1"/>
          </p:cNvSpPr>
          <p:nvPr>
            <p:ph type="title"/>
          </p:nvPr>
        </p:nvSpPr>
        <p:spPr>
          <a:xfrm>
            <a:off x="3289275" y="1989949"/>
            <a:ext cx="5544616" cy="602711"/>
          </a:xfrm>
        </p:spPr>
        <p:txBody>
          <a:bodyPr/>
          <a:lstStyle/>
          <a:p>
            <a:r>
              <a:rPr lang="en-US" altLang="zh-CN" sz="3600" b="1" dirty="0" smtClean="0">
                <a:solidFill>
                  <a:srgbClr val="42BC6F"/>
                </a:solidFill>
              </a:rPr>
              <a:t>DCNN</a:t>
            </a:r>
            <a:r>
              <a:rPr lang="zh-CN" altLang="en-US" sz="3600" b="1" dirty="0" smtClean="0">
                <a:solidFill>
                  <a:srgbClr val="42BC6F"/>
                </a:solidFill>
              </a:rPr>
              <a:t>训练参数与测试结果</a:t>
            </a:r>
            <a:endParaRPr lang="zh-CN" altLang="en-US" sz="3600" b="1" dirty="0">
              <a:solidFill>
                <a:srgbClr val="42BC6F"/>
              </a:solidFill>
            </a:endParaRPr>
          </a:p>
        </p:txBody>
      </p:sp>
      <p:pic>
        <p:nvPicPr>
          <p:cNvPr id="5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>
            <a:spLocks noGrp="1"/>
          </p:cNvSpPr>
          <p:nvPr>
            <p:ph type="title"/>
          </p:nvPr>
        </p:nvSpPr>
        <p:spPr>
          <a:xfrm>
            <a:off x="4441403" y="1845933"/>
            <a:ext cx="3600400" cy="602711"/>
          </a:xfrm>
        </p:spPr>
        <p:txBody>
          <a:bodyPr/>
          <a:lstStyle/>
          <a:p>
            <a:r>
              <a:rPr lang="zh-CN" altLang="en-US" sz="3200" b="1" dirty="0" smtClean="0">
                <a:solidFill>
                  <a:srgbClr val="42BC6F"/>
                </a:solidFill>
              </a:rPr>
              <a:t>特征映射图举例</a:t>
            </a:r>
            <a:endParaRPr lang="zh-CN" altLang="en-US" sz="3200" b="1" dirty="0">
              <a:solidFill>
                <a:srgbClr val="42BC6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016" y="2670770"/>
            <a:ext cx="11858227" cy="4818434"/>
          </a:xfrm>
          <a:prstGeom prst="rect">
            <a:avLst/>
          </a:prstGeom>
        </p:spPr>
      </p:pic>
      <p:sp>
        <p:nvSpPr>
          <p:cNvPr id="4" name="Rounded Rectangle 7"/>
          <p:cNvSpPr/>
          <p:nvPr/>
        </p:nvSpPr>
        <p:spPr>
          <a:xfrm>
            <a:off x="696987" y="909185"/>
            <a:ext cx="3240360" cy="675363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altLang="zh-CN" sz="2800" b="1" dirty="0" smtClean="0">
                <a:latin typeface="+mj-ea"/>
                <a:ea typeface="+mj-ea"/>
              </a:rPr>
              <a:t>MNIST</a:t>
            </a:r>
            <a:r>
              <a:rPr lang="zh-CN" altLang="en-US" sz="2800" b="1" dirty="0" smtClean="0">
                <a:latin typeface="+mj-ea"/>
                <a:ea typeface="+mj-ea"/>
              </a:rPr>
              <a:t>数据集</a:t>
            </a:r>
            <a:endParaRPr lang="en-US" sz="2800" b="1" dirty="0">
              <a:latin typeface="+mj-ea"/>
              <a:ea typeface="+mj-ea"/>
            </a:endParaRPr>
          </a:p>
        </p:txBody>
      </p:sp>
      <p:pic>
        <p:nvPicPr>
          <p:cNvPr id="5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267" y="1763254"/>
            <a:ext cx="8136904" cy="5725950"/>
          </a:xfrm>
          <a:prstGeom prst="rect">
            <a:avLst/>
          </a:prstGeom>
        </p:spPr>
      </p:pic>
      <p:sp>
        <p:nvSpPr>
          <p:cNvPr id="4" name="Rounded Rectangle 7"/>
          <p:cNvSpPr/>
          <p:nvPr/>
        </p:nvSpPr>
        <p:spPr>
          <a:xfrm>
            <a:off x="696987" y="909185"/>
            <a:ext cx="3240360" cy="675363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altLang="zh-CN" sz="2800" b="1" dirty="0" smtClean="0">
                <a:latin typeface="+mj-ea"/>
                <a:ea typeface="+mj-ea"/>
              </a:rPr>
              <a:t>MNIST</a:t>
            </a:r>
            <a:r>
              <a:rPr lang="zh-CN" altLang="en-US" sz="2800" b="1" dirty="0" smtClean="0">
                <a:latin typeface="+mj-ea"/>
                <a:ea typeface="+mj-ea"/>
              </a:rPr>
              <a:t>数据集</a:t>
            </a:r>
            <a:endParaRPr lang="en-US" sz="2800" b="1" dirty="0">
              <a:latin typeface="+mj-ea"/>
              <a:ea typeface="+mj-ea"/>
            </a:endParaRPr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9049915" y="3862157"/>
            <a:ext cx="1944216" cy="602711"/>
          </a:xfrm>
        </p:spPr>
        <p:txBody>
          <a:bodyPr/>
          <a:lstStyle/>
          <a:p>
            <a:r>
              <a:rPr lang="zh-CN" altLang="en-US" sz="3200" b="1" dirty="0" smtClean="0">
                <a:solidFill>
                  <a:srgbClr val="42BC6F"/>
                </a:solidFill>
                <a:latin typeface="+mj-ea"/>
              </a:rPr>
              <a:t>学习曲线</a:t>
            </a:r>
            <a:endParaRPr lang="en-US" sz="3200" b="1" dirty="0">
              <a:solidFill>
                <a:srgbClr val="42BC6F"/>
              </a:solidFill>
              <a:latin typeface="+mj-ea"/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 bwMode="auto">
          <a:xfrm>
            <a:off x="841003" y="2952700"/>
            <a:ext cx="1944216" cy="172819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594" tIns="54297" rIns="108594" bIns="54297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kern="0" dirty="0" smtClean="0">
                <a:solidFill>
                  <a:srgbClr val="42BC6F"/>
                </a:solidFill>
                <a:latin typeface="+mj-ea"/>
                <a:ea typeface="+mj-ea"/>
                <a:cs typeface="+mj-cs"/>
              </a:rPr>
              <a:t>MSE</a:t>
            </a: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42BC6F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RMSE</a:t>
            </a: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dirty="0" smtClean="0">
                <a:solidFill>
                  <a:srgbClr val="42BC6F"/>
                </a:solidFill>
                <a:latin typeface="+mj-ea"/>
                <a:ea typeface="+mj-ea"/>
                <a:cs typeface="+mj-cs"/>
              </a:rPr>
              <a:t>交叉熵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42BC6F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pic>
        <p:nvPicPr>
          <p:cNvPr id="7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025" y="1906820"/>
            <a:ext cx="1540146" cy="133391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851" y="1906822"/>
            <a:ext cx="1540144" cy="13339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572" y="1908148"/>
            <a:ext cx="1538613" cy="13325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651" y="3521396"/>
            <a:ext cx="1512168" cy="13096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827" y="3515843"/>
            <a:ext cx="1512168" cy="13096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003" y="3515228"/>
            <a:ext cx="1512168" cy="13096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651" y="5112940"/>
            <a:ext cx="1526533" cy="13221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827" y="5116867"/>
            <a:ext cx="1492005" cy="12922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759" y="5112940"/>
            <a:ext cx="1518412" cy="1315089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768995" y="2592660"/>
            <a:ext cx="5907241" cy="3065591"/>
          </a:xfrm>
          <a:prstGeom prst="rect">
            <a:avLst/>
          </a:prstGeom>
        </p:spPr>
        <p:txBody>
          <a:bodyPr vert="horz" lIns="114949" tIns="57475" rIns="114949" bIns="57475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42BC6F"/>
                </a:solidFill>
                <a:latin typeface="+mj-ea"/>
                <a:ea typeface="+mj-ea"/>
              </a:rPr>
              <a:t>10</a:t>
            </a:r>
            <a:r>
              <a:rPr lang="zh-CN" altLang="en-US" sz="3200" dirty="0" smtClean="0">
                <a:solidFill>
                  <a:srgbClr val="42BC6F"/>
                </a:solidFill>
                <a:latin typeface="+mj-ea"/>
                <a:ea typeface="+mj-ea"/>
              </a:rPr>
              <a:t>类</a:t>
            </a:r>
            <a:r>
              <a:rPr lang="en-US" sz="3200" dirty="0" smtClean="0">
                <a:solidFill>
                  <a:srgbClr val="42BC6F"/>
                </a:solidFill>
                <a:latin typeface="+mj-ea"/>
                <a:ea typeface="+mj-ea"/>
              </a:rPr>
              <a:t>: </a:t>
            </a:r>
            <a:r>
              <a:rPr lang="zh-CN" altLang="en-US" sz="3200" dirty="0" smtClean="0">
                <a:solidFill>
                  <a:srgbClr val="42BC6F"/>
                </a:solidFill>
                <a:latin typeface="+mj-ea"/>
                <a:ea typeface="+mj-ea"/>
              </a:rPr>
              <a:t>飞机</a:t>
            </a:r>
            <a:r>
              <a:rPr lang="en-US" sz="3200" dirty="0" smtClean="0">
                <a:solidFill>
                  <a:srgbClr val="42BC6F"/>
                </a:solidFill>
                <a:latin typeface="+mj-ea"/>
                <a:ea typeface="+mj-ea"/>
              </a:rPr>
              <a:t>, </a:t>
            </a:r>
            <a:r>
              <a:rPr lang="zh-CN" altLang="en-US" sz="3200" dirty="0" smtClean="0">
                <a:solidFill>
                  <a:srgbClr val="42BC6F"/>
                </a:solidFill>
                <a:latin typeface="+mj-ea"/>
                <a:ea typeface="+mj-ea"/>
              </a:rPr>
              <a:t>鸟</a:t>
            </a:r>
            <a:r>
              <a:rPr lang="en-US" sz="3200" dirty="0" smtClean="0">
                <a:solidFill>
                  <a:srgbClr val="42BC6F"/>
                </a:solidFill>
                <a:latin typeface="+mj-ea"/>
                <a:ea typeface="+mj-ea"/>
              </a:rPr>
              <a:t>, </a:t>
            </a:r>
            <a:r>
              <a:rPr lang="zh-CN" altLang="en-US" sz="3200" dirty="0" smtClean="0">
                <a:solidFill>
                  <a:srgbClr val="42BC6F"/>
                </a:solidFill>
                <a:latin typeface="+mj-ea"/>
                <a:ea typeface="+mj-ea"/>
              </a:rPr>
              <a:t>猫</a:t>
            </a:r>
            <a:r>
              <a:rPr lang="en-US" sz="3200" dirty="0" smtClean="0">
                <a:solidFill>
                  <a:srgbClr val="42BC6F"/>
                </a:solidFill>
                <a:latin typeface="+mj-ea"/>
                <a:ea typeface="+mj-ea"/>
              </a:rPr>
              <a:t>, </a:t>
            </a:r>
            <a:r>
              <a:rPr lang="zh-CN" altLang="en-US" sz="3200" dirty="0" smtClean="0">
                <a:solidFill>
                  <a:srgbClr val="42BC6F"/>
                </a:solidFill>
                <a:latin typeface="+mj-ea"/>
                <a:ea typeface="+mj-ea"/>
              </a:rPr>
              <a:t>狗</a:t>
            </a:r>
            <a:r>
              <a:rPr lang="en-US" sz="3200" dirty="0" smtClean="0">
                <a:solidFill>
                  <a:srgbClr val="42BC6F"/>
                </a:solidFill>
                <a:latin typeface="+mj-ea"/>
                <a:ea typeface="+mj-ea"/>
              </a:rPr>
              <a:t>,</a:t>
            </a:r>
            <a:r>
              <a:rPr lang="zh-CN" altLang="en-US" sz="3200" dirty="0" smtClean="0">
                <a:solidFill>
                  <a:srgbClr val="42BC6F"/>
                </a:solidFill>
                <a:latin typeface="+mj-ea"/>
                <a:ea typeface="+mj-ea"/>
              </a:rPr>
              <a:t>卡车</a:t>
            </a:r>
            <a:r>
              <a:rPr lang="en-US" altLang="zh-CN" sz="3200" dirty="0" smtClean="0">
                <a:solidFill>
                  <a:srgbClr val="42BC6F"/>
                </a:solidFill>
                <a:latin typeface="+mj-ea"/>
                <a:ea typeface="+mj-ea"/>
              </a:rPr>
              <a:t>, …</a:t>
            </a:r>
            <a:r>
              <a:rPr lang="en-US" sz="3200" dirty="0" smtClean="0">
                <a:solidFill>
                  <a:srgbClr val="42BC6F"/>
                </a:solidFill>
                <a:latin typeface="+mj-ea"/>
                <a:ea typeface="+mj-ea"/>
              </a:rPr>
              <a:t> </a:t>
            </a:r>
            <a:endParaRPr lang="is-IS" sz="3200" dirty="0" smtClean="0">
              <a:solidFill>
                <a:srgbClr val="42BC6F"/>
              </a:solidFill>
              <a:latin typeface="+mj-ea"/>
              <a:ea typeface="+mj-ea"/>
            </a:endParaRPr>
          </a:p>
          <a:p>
            <a:r>
              <a:rPr lang="zh-CN" altLang="en-US" sz="3200" dirty="0" smtClean="0">
                <a:solidFill>
                  <a:srgbClr val="42BC6F"/>
                </a:solidFill>
                <a:latin typeface="+mj-ea"/>
                <a:ea typeface="+mj-ea"/>
              </a:rPr>
              <a:t>彩色图片</a:t>
            </a:r>
            <a:endParaRPr lang="en-US" sz="3200" dirty="0" smtClean="0">
              <a:solidFill>
                <a:srgbClr val="42BC6F"/>
              </a:solidFill>
              <a:latin typeface="+mj-ea"/>
              <a:ea typeface="+mj-ea"/>
            </a:endParaRPr>
          </a:p>
          <a:p>
            <a:r>
              <a:rPr lang="is-IS" sz="3200" dirty="0" smtClean="0">
                <a:solidFill>
                  <a:srgbClr val="42BC6F"/>
                </a:solidFill>
                <a:latin typeface="+mj-ea"/>
                <a:ea typeface="+mj-ea"/>
              </a:rPr>
              <a:t>32x32</a:t>
            </a:r>
            <a:r>
              <a:rPr lang="zh-CN" altLang="en-US" sz="3200" dirty="0" smtClean="0">
                <a:solidFill>
                  <a:srgbClr val="42BC6F"/>
                </a:solidFill>
                <a:latin typeface="+mj-ea"/>
                <a:ea typeface="+mj-ea"/>
              </a:rPr>
              <a:t>像素</a:t>
            </a:r>
            <a:endParaRPr lang="en-US" sz="3200" dirty="0" smtClean="0">
              <a:solidFill>
                <a:srgbClr val="42BC6F"/>
              </a:solidFill>
              <a:latin typeface="+mj-ea"/>
              <a:ea typeface="+mj-ea"/>
            </a:endParaRPr>
          </a:p>
          <a:p>
            <a:r>
              <a:rPr lang="en-US" altLang="zh-CN" sz="3200" dirty="0" smtClean="0">
                <a:solidFill>
                  <a:srgbClr val="42BC6F"/>
                </a:solidFill>
                <a:latin typeface="+mj-ea"/>
                <a:ea typeface="+mj-ea"/>
              </a:rPr>
              <a:t>5</a:t>
            </a:r>
            <a:r>
              <a:rPr lang="en-US" sz="3200" dirty="0" smtClean="0">
                <a:solidFill>
                  <a:srgbClr val="42BC6F"/>
                </a:solidFill>
                <a:latin typeface="+mj-ea"/>
                <a:ea typeface="+mj-ea"/>
              </a:rPr>
              <a:t>0,000</a:t>
            </a:r>
            <a:r>
              <a:rPr lang="zh-CN" altLang="en-US" sz="3200" dirty="0" smtClean="0">
                <a:solidFill>
                  <a:srgbClr val="42BC6F"/>
                </a:solidFill>
                <a:latin typeface="+mj-ea"/>
                <a:ea typeface="+mj-ea"/>
              </a:rPr>
              <a:t> 训练图片</a:t>
            </a:r>
            <a:endParaRPr lang="en-US" sz="3200" dirty="0" smtClean="0">
              <a:solidFill>
                <a:srgbClr val="42BC6F"/>
              </a:solidFill>
              <a:latin typeface="+mj-ea"/>
              <a:ea typeface="+mj-ea"/>
            </a:endParaRPr>
          </a:p>
          <a:p>
            <a:r>
              <a:rPr lang="en-US" sz="3200" dirty="0" smtClean="0">
                <a:solidFill>
                  <a:srgbClr val="42BC6F"/>
                </a:solidFill>
                <a:latin typeface="+mj-ea"/>
                <a:ea typeface="+mj-ea"/>
              </a:rPr>
              <a:t>10,000</a:t>
            </a:r>
            <a:r>
              <a:rPr lang="zh-CN" altLang="en-US" sz="3200" dirty="0" smtClean="0">
                <a:solidFill>
                  <a:srgbClr val="42BC6F"/>
                </a:solidFill>
                <a:latin typeface="+mj-ea"/>
                <a:ea typeface="+mj-ea"/>
              </a:rPr>
              <a:t> 测试图片</a:t>
            </a:r>
            <a:endParaRPr lang="en-US" sz="3200" dirty="0">
              <a:solidFill>
                <a:srgbClr val="42BC6F"/>
              </a:solidFill>
              <a:latin typeface="+mj-ea"/>
              <a:ea typeface="+mj-ea"/>
            </a:endParaRPr>
          </a:p>
        </p:txBody>
      </p:sp>
      <p:sp>
        <p:nvSpPr>
          <p:cNvPr id="14" name="Rounded Rectangle 7"/>
          <p:cNvSpPr/>
          <p:nvPr/>
        </p:nvSpPr>
        <p:spPr>
          <a:xfrm>
            <a:off x="696987" y="1269225"/>
            <a:ext cx="3240360" cy="675363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altLang="zh-CN" sz="2800" b="1" dirty="0" smtClean="0">
                <a:latin typeface="+mj-ea"/>
                <a:ea typeface="+mj-ea"/>
              </a:rPr>
              <a:t>CIFAR-10</a:t>
            </a:r>
            <a:r>
              <a:rPr lang="zh-CN" altLang="en-US" sz="2800" b="1" dirty="0" smtClean="0">
                <a:latin typeface="+mj-ea"/>
                <a:ea typeface="+mj-ea"/>
              </a:rPr>
              <a:t>数据集</a:t>
            </a:r>
            <a:endParaRPr lang="en-US" sz="2800" b="1" dirty="0">
              <a:latin typeface="+mj-ea"/>
              <a:ea typeface="+mj-ea"/>
            </a:endParaRPr>
          </a:p>
        </p:txBody>
      </p:sp>
      <p:pic>
        <p:nvPicPr>
          <p:cNvPr id="13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0943130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059" y="1296516"/>
            <a:ext cx="9056183" cy="6569209"/>
          </a:xfrm>
          <a:prstGeom prst="rect">
            <a:avLst/>
          </a:prstGeom>
        </p:spPr>
      </p:pic>
      <p:sp>
        <p:nvSpPr>
          <p:cNvPr id="9" name="Rounded Rectangle 7"/>
          <p:cNvSpPr/>
          <p:nvPr/>
        </p:nvSpPr>
        <p:spPr>
          <a:xfrm>
            <a:off x="696987" y="405129"/>
            <a:ext cx="3240360" cy="675363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altLang="zh-CN" sz="2800" b="1" dirty="0" smtClean="0">
                <a:latin typeface="+mj-ea"/>
                <a:ea typeface="+mj-ea"/>
              </a:rPr>
              <a:t>CIFAR-10</a:t>
            </a:r>
            <a:r>
              <a:rPr lang="zh-CN" altLang="en-US" sz="2800" b="1" dirty="0" smtClean="0">
                <a:latin typeface="+mj-ea"/>
                <a:ea typeface="+mj-ea"/>
              </a:rPr>
              <a:t>数据集</a:t>
            </a:r>
            <a:endParaRPr lang="en-US" sz="2800" b="1" dirty="0">
              <a:latin typeface="+mj-ea"/>
              <a:ea typeface="+mj-ea"/>
            </a:endParaRPr>
          </a:p>
        </p:txBody>
      </p:sp>
      <p:pic>
        <p:nvPicPr>
          <p:cNvPr id="4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>
            <a:spLocks noGrp="1"/>
          </p:cNvSpPr>
          <p:nvPr>
            <p:ph type="title"/>
          </p:nvPr>
        </p:nvSpPr>
        <p:spPr>
          <a:xfrm>
            <a:off x="4945459" y="1584548"/>
            <a:ext cx="3672407" cy="602711"/>
          </a:xfrm>
        </p:spPr>
        <p:txBody>
          <a:bodyPr/>
          <a:lstStyle/>
          <a:p>
            <a:r>
              <a:rPr lang="zh-CN" altLang="en-US" sz="3200" dirty="0" smtClean="0">
                <a:solidFill>
                  <a:srgbClr val="42BC6F"/>
                </a:solidFill>
              </a:rPr>
              <a:t>卷积核权值可视化</a:t>
            </a:r>
            <a:endParaRPr lang="zh-CN" altLang="en-US" sz="3200" dirty="0">
              <a:solidFill>
                <a:srgbClr val="42BC6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09" y="2463261"/>
            <a:ext cx="11758602" cy="4363821"/>
          </a:xfrm>
          <a:prstGeom prst="rect">
            <a:avLst/>
          </a:prstGeom>
        </p:spPr>
      </p:pic>
      <p:sp>
        <p:nvSpPr>
          <p:cNvPr id="4" name="Rounded Rectangle 7"/>
          <p:cNvSpPr/>
          <p:nvPr/>
        </p:nvSpPr>
        <p:spPr>
          <a:xfrm>
            <a:off x="696987" y="1008484"/>
            <a:ext cx="3240360" cy="675363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altLang="zh-CN" sz="2800" b="1" dirty="0" smtClean="0">
                <a:latin typeface="+mj-ea"/>
                <a:ea typeface="+mj-ea"/>
              </a:rPr>
              <a:t>CIFAR-10</a:t>
            </a:r>
            <a:r>
              <a:rPr lang="zh-CN" altLang="en-US" sz="2800" b="1" dirty="0" smtClean="0">
                <a:latin typeface="+mj-ea"/>
                <a:ea typeface="+mj-ea"/>
              </a:rPr>
              <a:t>数据集</a:t>
            </a:r>
            <a:endParaRPr lang="en-US" sz="2800" b="1" dirty="0">
              <a:latin typeface="+mj-ea"/>
              <a:ea typeface="+mj-ea"/>
            </a:endParaRPr>
          </a:p>
        </p:txBody>
      </p:sp>
      <p:pic>
        <p:nvPicPr>
          <p:cNvPr id="5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>
            <a:spLocks noGrp="1"/>
          </p:cNvSpPr>
          <p:nvPr>
            <p:ph type="title"/>
          </p:nvPr>
        </p:nvSpPr>
        <p:spPr>
          <a:xfrm>
            <a:off x="3289275" y="1944588"/>
            <a:ext cx="6552728" cy="602711"/>
          </a:xfrm>
        </p:spPr>
        <p:txBody>
          <a:bodyPr/>
          <a:lstStyle/>
          <a:p>
            <a:r>
              <a:rPr lang="en-US" altLang="zh-CN" sz="3600" b="1" dirty="0" smtClean="0">
                <a:solidFill>
                  <a:srgbClr val="42BC6F"/>
                </a:solidFill>
              </a:rPr>
              <a:t>DCNN</a:t>
            </a:r>
            <a:r>
              <a:rPr lang="zh-CN" altLang="en-US" sz="3600" b="1" dirty="0" smtClean="0">
                <a:solidFill>
                  <a:srgbClr val="42BC6F"/>
                </a:solidFill>
              </a:rPr>
              <a:t>训练参数与测试结果</a:t>
            </a:r>
            <a:endParaRPr lang="zh-CN" altLang="en-US" sz="3600" b="1" dirty="0">
              <a:solidFill>
                <a:srgbClr val="42BC6F"/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172196"/>
              </p:ext>
            </p:extLst>
          </p:nvPr>
        </p:nvGraphicFramePr>
        <p:xfrm>
          <a:off x="1201043" y="2880691"/>
          <a:ext cx="9793088" cy="3816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32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C00000"/>
                          </a:solidFill>
                        </a:rPr>
                        <a:t>超参数与测试结果</a:t>
                      </a:r>
                      <a:endParaRPr lang="zh-CN" altLang="en-US" sz="3200" dirty="0">
                        <a:solidFill>
                          <a:srgbClr val="C00000"/>
                        </a:solidFill>
                      </a:endParaRPr>
                    </a:p>
                  </a:txBody>
                  <a:tcPr marL="112571" marR="112571" marT="52811" marB="5281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marL="112571" marR="112571" marT="52811" marB="5281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32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/>
                        <a:t>学习率</a:t>
                      </a:r>
                      <a:endParaRPr lang="zh-CN" altLang="en-US" sz="2800" dirty="0"/>
                    </a:p>
                  </a:txBody>
                  <a:tcPr marL="112571" marR="112571" marT="52811" marB="528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/>
                        <a:t>0.01</a:t>
                      </a:r>
                      <a:endParaRPr lang="zh-CN" altLang="en-US" sz="2800" dirty="0"/>
                    </a:p>
                  </a:txBody>
                  <a:tcPr marL="112571" marR="112571" marT="52811" marB="5281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32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/>
                        <a:t>动量</a:t>
                      </a:r>
                      <a:endParaRPr lang="zh-CN" altLang="en-US" sz="2800" dirty="0"/>
                    </a:p>
                  </a:txBody>
                  <a:tcPr marL="112571" marR="112571" marT="52811" marB="528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/>
                        <a:t>0.9</a:t>
                      </a:r>
                      <a:endParaRPr lang="zh-CN" altLang="en-US" sz="2800" dirty="0"/>
                    </a:p>
                  </a:txBody>
                  <a:tcPr marL="112571" marR="112571" marT="52811" marB="5281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32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/>
                        <a:t>批次大小（</a:t>
                      </a:r>
                      <a:r>
                        <a:rPr lang="en-US" altLang="zh-CN" sz="2800" dirty="0" smtClean="0"/>
                        <a:t>Batch Size</a:t>
                      </a:r>
                      <a:r>
                        <a:rPr lang="zh-CN" altLang="en-US" sz="2800" dirty="0" smtClean="0"/>
                        <a:t>）</a:t>
                      </a:r>
                      <a:endParaRPr lang="zh-CN" altLang="en-US" sz="2800" dirty="0"/>
                    </a:p>
                  </a:txBody>
                  <a:tcPr marL="112571" marR="112571" marT="52811" marB="528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/>
                        <a:t>50</a:t>
                      </a:r>
                      <a:endParaRPr lang="zh-CN" altLang="en-US" sz="2800" dirty="0"/>
                    </a:p>
                  </a:txBody>
                  <a:tcPr marL="112571" marR="112571" marT="52811" marB="5281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32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 smtClean="0">
                          <a:solidFill>
                            <a:srgbClr val="42BC6F"/>
                          </a:solidFill>
                          <a:latin typeface="+mj-ea"/>
                          <a:ea typeface="+mj-ea"/>
                        </a:rPr>
                        <a:t>测试错误率</a:t>
                      </a:r>
                      <a:endParaRPr lang="zh-CN" altLang="en-US" sz="2800" b="1" dirty="0">
                        <a:solidFill>
                          <a:srgbClr val="42BC6F"/>
                        </a:solidFill>
                        <a:latin typeface="+mj-ea"/>
                        <a:ea typeface="+mj-ea"/>
                      </a:endParaRPr>
                    </a:p>
                  </a:txBody>
                  <a:tcPr marL="112571" marR="112571" marT="52811" marB="528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>
                          <a:solidFill>
                            <a:srgbClr val="42BC6F"/>
                          </a:solidFill>
                        </a:rPr>
                        <a:t>9.84%</a:t>
                      </a:r>
                      <a:endParaRPr lang="zh-CN" altLang="en-US" sz="2800" b="1" dirty="0">
                        <a:solidFill>
                          <a:srgbClr val="42BC6F"/>
                        </a:solidFill>
                      </a:endParaRPr>
                    </a:p>
                  </a:txBody>
                  <a:tcPr marL="112571" marR="112571" marT="52811" marB="5281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Rounded Rectangle 7"/>
          <p:cNvSpPr/>
          <p:nvPr/>
        </p:nvSpPr>
        <p:spPr>
          <a:xfrm>
            <a:off x="696987" y="864468"/>
            <a:ext cx="3240360" cy="675363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altLang="zh-CN" sz="2800" b="1" dirty="0" smtClean="0">
                <a:latin typeface="+mj-ea"/>
                <a:ea typeface="+mj-ea"/>
              </a:rPr>
              <a:t>CIFAR-10</a:t>
            </a:r>
            <a:r>
              <a:rPr lang="zh-CN" altLang="en-US" sz="2800" b="1" dirty="0" smtClean="0">
                <a:latin typeface="+mj-ea"/>
                <a:ea typeface="+mj-ea"/>
              </a:rPr>
              <a:t>数据集</a:t>
            </a:r>
            <a:endParaRPr lang="en-US" sz="2800" b="1" dirty="0">
              <a:latin typeface="+mj-ea"/>
              <a:ea typeface="+mj-ea"/>
            </a:endParaRPr>
          </a:p>
        </p:txBody>
      </p:sp>
      <p:pic>
        <p:nvPicPr>
          <p:cNvPr id="5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9049915" y="3862157"/>
            <a:ext cx="1944216" cy="602711"/>
          </a:xfrm>
        </p:spPr>
        <p:txBody>
          <a:bodyPr/>
          <a:lstStyle/>
          <a:p>
            <a:r>
              <a:rPr lang="zh-CN" altLang="en-US" sz="3200" b="1" dirty="0" smtClean="0">
                <a:solidFill>
                  <a:srgbClr val="42BC6F"/>
                </a:solidFill>
                <a:latin typeface="+mj-ea"/>
              </a:rPr>
              <a:t>学习曲线</a:t>
            </a:r>
            <a:endParaRPr lang="en-US" sz="3200" b="1" dirty="0">
              <a:solidFill>
                <a:srgbClr val="42BC6F"/>
              </a:solidFill>
              <a:latin typeface="+mj-ea"/>
            </a:endParaRPr>
          </a:p>
        </p:txBody>
      </p:sp>
      <p:sp>
        <p:nvSpPr>
          <p:cNvPr id="3" name="文本框 5"/>
          <p:cNvSpPr txBox="1"/>
          <p:nvPr/>
        </p:nvSpPr>
        <p:spPr>
          <a:xfrm>
            <a:off x="985019" y="7057156"/>
            <a:ext cx="10206416" cy="664797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r>
              <a:rPr lang="zh-CN" altLang="en-US" dirty="0" smtClean="0">
                <a:latin typeface="+mj-ea"/>
                <a:ea typeface="+mj-ea"/>
              </a:rPr>
              <a:t>如下网站可以用来玩一玩</a:t>
            </a:r>
            <a:r>
              <a:rPr lang="en-US" altLang="zh-CN" dirty="0" smtClean="0">
                <a:latin typeface="+mj-ea"/>
                <a:ea typeface="+mj-ea"/>
              </a:rPr>
              <a:t>CIFAR-10</a:t>
            </a:r>
            <a:r>
              <a:rPr lang="zh-CN" altLang="en-US" dirty="0" smtClean="0">
                <a:latin typeface="+mj-ea"/>
                <a:ea typeface="+mj-ea"/>
              </a:rPr>
              <a:t>：</a:t>
            </a:r>
            <a:endParaRPr lang="en-US" altLang="zh-CN" dirty="0" smtClean="0">
              <a:latin typeface="+mj-ea"/>
              <a:ea typeface="+mj-ea"/>
            </a:endParaRPr>
          </a:p>
          <a:p>
            <a:r>
              <a:rPr lang="en-US" altLang="zh-CN" dirty="0" smtClean="0">
                <a:latin typeface="+mj-ea"/>
                <a:ea typeface="+mj-ea"/>
              </a:rPr>
              <a:t>http</a:t>
            </a:r>
            <a:r>
              <a:rPr lang="en-US" altLang="zh-CN" dirty="0">
                <a:latin typeface="+mj-ea"/>
                <a:ea typeface="+mj-ea"/>
              </a:rPr>
              <a:t>://cs.stanford.edu/people/karpathy/convnetjs/demo/cifar10.html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65139" y="1740969"/>
            <a:ext cx="7015863" cy="5172171"/>
          </a:xfrm>
          <a:prstGeom prst="rect">
            <a:avLst/>
          </a:prstGeom>
        </p:spPr>
      </p:pic>
      <p:sp>
        <p:nvSpPr>
          <p:cNvPr id="5" name="Rounded Rectangle 7"/>
          <p:cNvSpPr/>
          <p:nvPr/>
        </p:nvSpPr>
        <p:spPr>
          <a:xfrm>
            <a:off x="696987" y="720452"/>
            <a:ext cx="3240360" cy="675363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altLang="zh-CN" sz="2800" b="1" dirty="0" smtClean="0">
                <a:latin typeface="+mj-ea"/>
                <a:ea typeface="+mj-ea"/>
              </a:rPr>
              <a:t>CIFAR-10</a:t>
            </a:r>
            <a:r>
              <a:rPr lang="zh-CN" altLang="en-US" sz="2800" b="1" dirty="0" smtClean="0">
                <a:latin typeface="+mj-ea"/>
                <a:ea typeface="+mj-ea"/>
              </a:rPr>
              <a:t>数据集</a:t>
            </a:r>
            <a:endParaRPr lang="en-US" sz="2800" b="1" dirty="0">
              <a:latin typeface="+mj-ea"/>
              <a:ea typeface="+mj-ea"/>
            </a:endParaRPr>
          </a:p>
        </p:txBody>
      </p:sp>
      <p:pic>
        <p:nvPicPr>
          <p:cNvPr id="6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50844" y="830746"/>
            <a:ext cx="5218752" cy="812963"/>
          </a:xfrm>
          <a:prstGeom prst="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58" tIns="45729" rIns="91458" bIns="45729" rtlCol="0" anchor="ctr"/>
          <a:lstStyle/>
          <a:p>
            <a:pPr algn="ctr"/>
            <a:endParaRPr lang="zh-CN" altLang="en-US" sz="17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4390" y="830746"/>
            <a:ext cx="5075205" cy="851071"/>
          </a:xfrm>
          <a:noFill/>
        </p:spPr>
        <p:txBody>
          <a:bodyPr/>
          <a:lstStyle/>
          <a:p>
            <a:pPr eaLnBrk="1" hangingPunct="1">
              <a:defRPr/>
            </a:pP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深度卷积神经网络</a:t>
            </a:r>
            <a:endParaRPr lang="zh-CN" altLang="zh-CN" sz="4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47" name="内容占位符 2"/>
          <p:cNvSpPr>
            <a:spLocks noGrp="1"/>
          </p:cNvSpPr>
          <p:nvPr>
            <p:ph idx="1"/>
          </p:nvPr>
        </p:nvSpPr>
        <p:spPr>
          <a:xfrm>
            <a:off x="1273051" y="2664359"/>
            <a:ext cx="9217024" cy="4681523"/>
          </a:xfrm>
        </p:spPr>
        <p:txBody>
          <a:bodyPr/>
          <a:lstStyle/>
          <a:p>
            <a:pPr marL="4763" indent="-4763">
              <a:lnSpc>
                <a:spcPct val="130000"/>
              </a:lnSpc>
              <a:spcBef>
                <a:spcPct val="15000"/>
              </a:spcBef>
              <a:buNone/>
              <a:defRPr/>
            </a:pPr>
            <a:r>
              <a:rPr lang="zh-CN" altLang="zh-CN" sz="3200" b="1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为什么说深度卷积神经网络是目前</a:t>
            </a:r>
            <a:r>
              <a:rPr lang="en-US" altLang="zh-CN" sz="3200" b="1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zh-CN" sz="3200" b="1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的主要进展？</a:t>
            </a:r>
            <a:endParaRPr lang="en-US" altLang="zh-CN" sz="3200" b="1" dirty="0" smtClean="0">
              <a:solidFill>
                <a:srgbClr val="42BC6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763" indent="-4763">
              <a:lnSpc>
                <a:spcPct val="130000"/>
              </a:lnSpc>
              <a:spcBef>
                <a:spcPct val="15000"/>
              </a:spcBef>
              <a:buNone/>
              <a:defRPr/>
            </a:pPr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Wingdings"/>
              </a:rPr>
              <a:t>目前人工智能的革命性进展主要源于深度学习或</a:t>
            </a:r>
            <a:endParaRPr lang="en-US" altLang="zh-CN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sym typeface="Wingdings"/>
            </a:endParaRPr>
          </a:p>
          <a:p>
            <a:pPr marL="4763" indent="-4763">
              <a:lnSpc>
                <a:spcPct val="130000"/>
              </a:lnSpc>
              <a:spcBef>
                <a:spcPct val="15000"/>
              </a:spcBef>
              <a:buNone/>
              <a:defRPr/>
            </a:pPr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Wingdings"/>
              </a:rPr>
              <a:t>因与深度学习的结合</a:t>
            </a:r>
            <a:endParaRPr lang="en-US" altLang="zh-CN" sz="3200" b="1" dirty="0" smtClean="0">
              <a:solidFill>
                <a:srgbClr val="42BC6F"/>
              </a:solidFill>
              <a:latin typeface="+mj-ea"/>
              <a:ea typeface="+mj-ea"/>
            </a:endParaRPr>
          </a:p>
          <a:p>
            <a:pPr marL="990798" indent="-990798">
              <a:lnSpc>
                <a:spcPct val="130000"/>
              </a:lnSpc>
              <a:spcBef>
                <a:spcPct val="15000"/>
              </a:spcBef>
              <a:buNone/>
              <a:defRPr/>
            </a:pPr>
            <a:r>
              <a:rPr lang="zh-CN" altLang="en-US" sz="30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黑体" pitchFamily="49" charset="-122"/>
              </a:rPr>
              <a:t>深度卷积神经网络 （</a:t>
            </a:r>
            <a:r>
              <a:rPr lang="en-US" altLang="zh-CN" sz="30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黑体" pitchFamily="49" charset="-122"/>
              </a:rPr>
              <a:t>DCNN</a:t>
            </a:r>
            <a:r>
              <a:rPr lang="zh-CN" altLang="en-US" sz="30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黑体" pitchFamily="49" charset="-122"/>
              </a:rPr>
              <a:t>）</a:t>
            </a:r>
            <a:endParaRPr lang="en-US" altLang="zh-CN" sz="3000" b="1" dirty="0" smtClean="0">
              <a:solidFill>
                <a:schemeClr val="tx1">
                  <a:lumMod val="75000"/>
                  <a:lumOff val="25000"/>
                </a:schemeClr>
              </a:solidFill>
              <a:ea typeface="黑体" pitchFamily="49" charset="-122"/>
            </a:endParaRPr>
          </a:p>
          <a:p>
            <a:pPr marL="990798" indent="-990798">
              <a:lnSpc>
                <a:spcPct val="130000"/>
              </a:lnSpc>
              <a:spcBef>
                <a:spcPct val="15000"/>
              </a:spcBef>
              <a:buNone/>
              <a:defRPr/>
            </a:pPr>
            <a:r>
              <a:rPr lang="en-US" altLang="zh-CN" sz="30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黑体" pitchFamily="49" charset="-122"/>
              </a:rPr>
              <a:t>DCNN + LSTM = </a:t>
            </a:r>
            <a:r>
              <a:rPr lang="zh-CN" altLang="en-US" sz="30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黑体" pitchFamily="49" charset="-122"/>
              </a:rPr>
              <a:t>递归卷积神经网络</a:t>
            </a:r>
            <a:endParaRPr lang="en-US" altLang="zh-CN" sz="3000" b="1" dirty="0" smtClean="0">
              <a:solidFill>
                <a:schemeClr val="tx1">
                  <a:lumMod val="75000"/>
                  <a:lumOff val="25000"/>
                </a:schemeClr>
              </a:solidFill>
              <a:ea typeface="黑体" pitchFamily="49" charset="-122"/>
            </a:endParaRPr>
          </a:p>
          <a:p>
            <a:pPr marL="990798" indent="-990798">
              <a:lnSpc>
                <a:spcPct val="130000"/>
              </a:lnSpc>
              <a:spcBef>
                <a:spcPct val="15000"/>
              </a:spcBef>
              <a:buNone/>
              <a:defRPr/>
            </a:pPr>
            <a:r>
              <a:rPr lang="en-US" altLang="zh-CN" sz="30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黑体" pitchFamily="49" charset="-122"/>
              </a:rPr>
              <a:t>DCNN + </a:t>
            </a:r>
            <a:r>
              <a:rPr lang="zh-CN" altLang="en-US" sz="30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黑体" pitchFamily="49" charset="-122"/>
              </a:rPr>
              <a:t>强化学习 </a:t>
            </a:r>
            <a:r>
              <a:rPr lang="en-US" altLang="zh-CN" sz="30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黑体" pitchFamily="49" charset="-122"/>
              </a:rPr>
              <a:t>= </a:t>
            </a:r>
            <a:r>
              <a:rPr lang="zh-CN" altLang="en-US" sz="30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黑体" pitchFamily="49" charset="-122"/>
              </a:rPr>
              <a:t>深度强化学习</a:t>
            </a:r>
            <a:endParaRPr lang="zh-CN" altLang="en-US" sz="3000" b="1" dirty="0">
              <a:solidFill>
                <a:schemeClr val="tx1">
                  <a:lumMod val="75000"/>
                  <a:lumOff val="25000"/>
                </a:schemeClr>
              </a:solidFill>
              <a:ea typeface="黑体" pitchFamily="49" charset="-122"/>
            </a:endParaRPr>
          </a:p>
          <a:p>
            <a:pPr marL="990798" indent="-990798">
              <a:lnSpc>
                <a:spcPct val="130000"/>
              </a:lnSpc>
              <a:spcBef>
                <a:spcPct val="15000"/>
              </a:spcBef>
              <a:buNone/>
              <a:defRPr/>
            </a:pPr>
            <a:r>
              <a:rPr lang="en-US" altLang="zh-CN" sz="30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黑体" pitchFamily="49" charset="-122"/>
              </a:rPr>
              <a:t>DCNN + IBM</a:t>
            </a:r>
            <a:r>
              <a:rPr lang="zh-CN" altLang="en-US" sz="30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黑体" pitchFamily="49" charset="-122"/>
              </a:rPr>
              <a:t>沃森 </a:t>
            </a:r>
          </a:p>
          <a:p>
            <a:pPr marL="990798" indent="-990798">
              <a:lnSpc>
                <a:spcPct val="130000"/>
              </a:lnSpc>
              <a:spcBef>
                <a:spcPct val="15000"/>
              </a:spcBef>
              <a:buNone/>
              <a:defRPr/>
            </a:pPr>
            <a:endParaRPr lang="en-US" altLang="zh-CN" sz="4000" b="1" dirty="0">
              <a:solidFill>
                <a:srgbClr val="00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" name="内容占位符 2"/>
          <p:cNvSpPr txBox="1"/>
          <p:nvPr/>
        </p:nvSpPr>
        <p:spPr>
          <a:xfrm>
            <a:off x="950842" y="1944760"/>
            <a:ext cx="2266425" cy="648465"/>
          </a:xfrm>
          <a:prstGeom prst="rect">
            <a:avLst/>
          </a:prstGeom>
        </p:spPr>
        <p:txBody>
          <a:bodyPr lIns="91458" tIns="45729" rIns="91458" bIns="45729"/>
          <a:lstStyle/>
          <a:p>
            <a:pPr marL="990798" indent="-990798" defTabSz="914583">
              <a:spcBef>
                <a:spcPts val="0"/>
              </a:spcBef>
              <a:defRPr/>
            </a:pPr>
            <a:r>
              <a:rPr lang="en-US" altLang="zh-CN" sz="38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5</a:t>
            </a:r>
            <a:r>
              <a:rPr lang="zh-CN" altLang="en-US" sz="38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、讨论</a:t>
            </a:r>
            <a:endParaRPr lang="en-US" altLang="zh-CN" sz="3800" kern="0" dirty="0" smtClean="0">
              <a:solidFill>
                <a:srgbClr val="42BC6F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 descr="1024mooc-logo"/>
          <p:cNvPicPr preferRelativeResize="0"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64079" y="6783957"/>
            <a:ext cx="1939613" cy="509179"/>
          </a:xfrm>
          <a:prstGeom prst="rect">
            <a:avLst/>
          </a:prstGeom>
          <a:noFill/>
          <a:effectLst/>
        </p:spPr>
      </p:pic>
      <p:pic>
        <p:nvPicPr>
          <p:cNvPr id="7" name="图片 6" descr="BCI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09955" y="5977036"/>
            <a:ext cx="2133646" cy="1146263"/>
          </a:xfrm>
          <a:prstGeom prst="rect">
            <a:avLst/>
          </a:prstGeom>
        </p:spPr>
      </p:pic>
      <p:pic>
        <p:nvPicPr>
          <p:cNvPr id="8" name="Picture 2" descr="1f70fdb8$1$15144063871$Coremail$robotpie2030$16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53771" y="5977036"/>
            <a:ext cx="1849301" cy="115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66032" y="1080492"/>
            <a:ext cx="5908219" cy="1554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 descr="线上德州扑克面临严峻考验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617867" y="4608884"/>
            <a:ext cx="2923367" cy="1312380"/>
          </a:xfrm>
          <a:prstGeom prst="rect">
            <a:avLst/>
          </a:prstGeom>
          <a:noFill/>
        </p:spPr>
      </p:pic>
      <p:pic>
        <p:nvPicPr>
          <p:cNvPr id="10" name="Picture 2" descr="横扫中日韩棋手获59胜的Master承认自己是AlphaGo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753772" y="4615894"/>
            <a:ext cx="1813310" cy="1289134"/>
          </a:xfrm>
          <a:prstGeom prst="rect">
            <a:avLst/>
          </a:prstGeom>
          <a:noFill/>
        </p:spPr>
      </p:pic>
      <p:pic>
        <p:nvPicPr>
          <p:cNvPr id="13" name="图片 12" descr="deepmind1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02043" y="3301060"/>
            <a:ext cx="1817777" cy="875776"/>
          </a:xfrm>
          <a:prstGeom prst="rect">
            <a:avLst/>
          </a:prstGeom>
        </p:spPr>
      </p:pic>
      <p:pic>
        <p:nvPicPr>
          <p:cNvPr id="14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50841" y="830746"/>
            <a:ext cx="7883049" cy="812963"/>
          </a:xfrm>
          <a:prstGeom prst="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58" tIns="45729" rIns="91458" bIns="45729" rtlCol="0" anchor="ctr"/>
          <a:lstStyle/>
          <a:p>
            <a:pPr algn="ctr"/>
            <a:endParaRPr lang="zh-CN" altLang="en-US" sz="1700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176222" y="792462"/>
            <a:ext cx="7634836" cy="851071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深度神经网络参考文献推荐</a:t>
            </a:r>
            <a:r>
              <a:rPr lang="zh-CN" altLang="zh-CN" sz="4800" dirty="0">
                <a:solidFill>
                  <a:schemeClr val="bg1"/>
                </a:solidFill>
              </a:rPr>
              <a:t>：</a:t>
            </a:r>
          </a:p>
        </p:txBody>
      </p:sp>
      <p:sp>
        <p:nvSpPr>
          <p:cNvPr id="6147" name="内容占位符 2"/>
          <p:cNvSpPr>
            <a:spLocks noGrp="1"/>
          </p:cNvSpPr>
          <p:nvPr>
            <p:ph idx="1"/>
          </p:nvPr>
        </p:nvSpPr>
        <p:spPr>
          <a:xfrm>
            <a:off x="1129035" y="1944588"/>
            <a:ext cx="9793088" cy="5544616"/>
          </a:xfrm>
        </p:spPr>
        <p:txBody>
          <a:bodyPr>
            <a:normAutofit fontScale="47500" lnSpcReduction="20000"/>
          </a:bodyPr>
          <a:lstStyle/>
          <a:p>
            <a:pPr marL="441413" indent="-441413">
              <a:lnSpc>
                <a:spcPct val="16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zh-CN" altLang="zh-CN" sz="5500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最</a:t>
            </a:r>
            <a:r>
              <a:rPr lang="zh-CN" altLang="zh-CN" sz="55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具代表性深度卷积神经网络</a:t>
            </a:r>
            <a:r>
              <a:rPr lang="zh-CN" altLang="zh-CN" sz="5500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论文</a:t>
            </a:r>
            <a:endParaRPr lang="en-US" altLang="zh-CN" sz="5500" dirty="0" smtClean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534988" indent="-534988">
              <a:buNone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[7] 	M. Lin, Q. Chen, and S. Yan. Network in network. In </a:t>
            </a:r>
            <a:r>
              <a:rPr lang="en-US" altLang="zh-CN" sz="4400" i="1" dirty="0" smtClean="0">
                <a:latin typeface="Times New Roman" pitchFamily="18" charset="0"/>
                <a:cs typeface="Times New Roman" pitchFamily="18" charset="0"/>
              </a:rPr>
              <a:t>ICLR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, 2014.  </a:t>
            </a:r>
            <a:r>
              <a:rPr lang="en-US" altLang="zh-CN" sz="4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/NIN</a:t>
            </a:r>
            <a:endParaRPr lang="zh-CN" altLang="zh-CN" sz="4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534988" indent="-534988">
              <a:buNone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[8] 	A. </a:t>
            </a:r>
            <a:r>
              <a:rPr lang="en-US" altLang="zh-CN" sz="4400" dirty="0" err="1" smtClean="0">
                <a:latin typeface="Times New Roman" pitchFamily="18" charset="0"/>
                <a:cs typeface="Times New Roman" pitchFamily="18" charset="0"/>
              </a:rPr>
              <a:t>Krizhevsky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, I. </a:t>
            </a:r>
            <a:r>
              <a:rPr lang="en-US" altLang="zh-CN" sz="4400" dirty="0" err="1" smtClean="0">
                <a:latin typeface="Times New Roman" pitchFamily="18" charset="0"/>
                <a:cs typeface="Times New Roman" pitchFamily="18" charset="0"/>
              </a:rPr>
              <a:t>Sutskever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, and G. Hinton. </a:t>
            </a:r>
            <a:r>
              <a:rPr lang="en-US" altLang="zh-CN" sz="4400" dirty="0" err="1" smtClean="0">
                <a:latin typeface="Times New Roman" pitchFamily="18" charset="0"/>
                <a:cs typeface="Times New Roman" pitchFamily="18" charset="0"/>
              </a:rPr>
              <a:t>ImageNet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classification with deep convolutional neural networks. In </a:t>
            </a:r>
            <a:r>
              <a:rPr lang="en-US" altLang="zh-CN" sz="4400" i="1" dirty="0" smtClean="0">
                <a:latin typeface="Times New Roman" pitchFamily="18" charset="0"/>
                <a:cs typeface="Times New Roman" pitchFamily="18" charset="0"/>
              </a:rPr>
              <a:t>NIPS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, pages 1097–1105, 2012.  </a:t>
            </a:r>
            <a:r>
              <a:rPr lang="en-US" altLang="zh-CN" sz="4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4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AlexNet</a:t>
            </a:r>
            <a:endParaRPr lang="zh-CN" altLang="zh-CN" sz="4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534988" indent="-534988">
              <a:buNone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[9] 	G.E Hinton, et al. Improving neural networks by preventing co-adaptation of feature detectors. </a:t>
            </a:r>
            <a:r>
              <a:rPr lang="en-US" altLang="zh-CN" sz="4400" i="1" dirty="0" err="1" smtClean="0">
                <a:latin typeface="Times New Roman" pitchFamily="18" charset="0"/>
                <a:cs typeface="Times New Roman" pitchFamily="18" charset="0"/>
              </a:rPr>
              <a:t>arXiv</a:t>
            </a:r>
            <a:r>
              <a:rPr lang="en-US" altLang="zh-CN" sz="4400" i="1" dirty="0" smtClean="0">
                <a:latin typeface="Times New Roman" pitchFamily="18" charset="0"/>
                <a:cs typeface="Times New Roman" pitchFamily="18" charset="0"/>
              </a:rPr>
              <a:t> preprint arXiv:1207.0580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, 2012.  </a:t>
            </a:r>
            <a:r>
              <a:rPr lang="en-US" altLang="zh-CN" sz="4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4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DropOut</a:t>
            </a:r>
            <a:endParaRPr lang="zh-CN" altLang="zh-CN" sz="4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534988" indent="-534988">
              <a:buNone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[10] A. </a:t>
            </a:r>
            <a:r>
              <a:rPr lang="en-US" altLang="zh-CN" sz="4400" dirty="0" err="1" smtClean="0">
                <a:latin typeface="Times New Roman" pitchFamily="18" charset="0"/>
                <a:cs typeface="Times New Roman" pitchFamily="18" charset="0"/>
              </a:rPr>
              <a:t>Krizhevsky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altLang="zh-CN" sz="4400" i="1" dirty="0" smtClean="0">
                <a:latin typeface="Times New Roman" pitchFamily="18" charset="0"/>
                <a:cs typeface="Times New Roman" pitchFamily="18" charset="0"/>
              </a:rPr>
              <a:t>Learning multiple layers of features from tiny images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, Master’s thesis, Department of Computer Science, University of Toronto, 2009.</a:t>
            </a:r>
            <a:endParaRPr lang="zh-CN" altLang="zh-CN" sz="4400" dirty="0" smtClean="0">
              <a:latin typeface="Times New Roman" pitchFamily="18" charset="0"/>
              <a:cs typeface="Times New Roman" pitchFamily="18" charset="0"/>
            </a:endParaRPr>
          </a:p>
          <a:p>
            <a:pPr marL="534988" indent="-534988">
              <a:buNone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[11] Y. </a:t>
            </a:r>
            <a:r>
              <a:rPr lang="en-US" altLang="zh-CN" sz="4400" dirty="0" err="1" smtClean="0">
                <a:latin typeface="Times New Roman" pitchFamily="18" charset="0"/>
                <a:cs typeface="Times New Roman" pitchFamily="18" charset="0"/>
              </a:rPr>
              <a:t>LeCun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, L. </a:t>
            </a:r>
            <a:r>
              <a:rPr lang="en-US" altLang="zh-CN" sz="4400" dirty="0" err="1" smtClean="0">
                <a:latin typeface="Times New Roman" pitchFamily="18" charset="0"/>
                <a:cs typeface="Times New Roman" pitchFamily="18" charset="0"/>
              </a:rPr>
              <a:t>Bottou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, Y. </a:t>
            </a:r>
            <a:r>
              <a:rPr lang="en-US" altLang="zh-CN" sz="4400" dirty="0" err="1" smtClean="0">
                <a:latin typeface="Times New Roman" pitchFamily="18" charset="0"/>
                <a:cs typeface="Times New Roman" pitchFamily="18" charset="0"/>
              </a:rPr>
              <a:t>Bengio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, and P. </a:t>
            </a:r>
            <a:r>
              <a:rPr lang="en-US" altLang="zh-CN" sz="4400" dirty="0" err="1" smtClean="0">
                <a:latin typeface="Times New Roman" pitchFamily="18" charset="0"/>
                <a:cs typeface="Times New Roman" pitchFamily="18" charset="0"/>
              </a:rPr>
              <a:t>Haffner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. Gradient-based learning applied to document recognition. </a:t>
            </a:r>
            <a:r>
              <a:rPr lang="en-US" altLang="zh-CN" sz="4400" i="1" dirty="0" smtClean="0">
                <a:latin typeface="Times New Roman" pitchFamily="18" charset="0"/>
                <a:cs typeface="Times New Roman" pitchFamily="18" charset="0"/>
              </a:rPr>
              <a:t>Proceedings of the IEEE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, 86(11): 2278–2324, 1998.  </a:t>
            </a:r>
            <a:r>
              <a:rPr lang="en-US" altLang="zh-CN" sz="4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4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LeNet</a:t>
            </a:r>
            <a:endParaRPr lang="en-US" altLang="zh-CN" sz="4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534988" indent="-534988">
              <a:buNone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[12]	Y. </a:t>
            </a:r>
            <a:r>
              <a:rPr lang="en-US" altLang="zh-CN" sz="4400" dirty="0" err="1" smtClean="0">
                <a:latin typeface="Times New Roman" pitchFamily="18" charset="0"/>
                <a:cs typeface="Times New Roman" pitchFamily="18" charset="0"/>
              </a:rPr>
              <a:t>LeCun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, B. </a:t>
            </a:r>
            <a:r>
              <a:rPr lang="en-US" altLang="zh-CN" sz="4400" dirty="0" err="1" smtClean="0">
                <a:latin typeface="Times New Roman" pitchFamily="18" charset="0"/>
                <a:cs typeface="Times New Roman" pitchFamily="18" charset="0"/>
              </a:rPr>
              <a:t>Boser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, J. S. </a:t>
            </a:r>
            <a:r>
              <a:rPr lang="en-US" altLang="zh-CN" sz="4400" dirty="0" err="1" smtClean="0">
                <a:latin typeface="Times New Roman" pitchFamily="18" charset="0"/>
                <a:cs typeface="Times New Roman" pitchFamily="18" charset="0"/>
              </a:rPr>
              <a:t>Denker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, D. Henderson, R. E. Howard, W. Hubbard, and L. D. </a:t>
            </a:r>
            <a:r>
              <a:rPr lang="en-US" altLang="zh-CN" sz="4400" dirty="0" err="1" smtClean="0">
                <a:latin typeface="Times New Roman" pitchFamily="18" charset="0"/>
                <a:cs typeface="Times New Roman" pitchFamily="18" charset="0"/>
              </a:rPr>
              <a:t>Jackel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altLang="zh-CN" sz="4400" dirty="0" err="1" smtClean="0">
                <a:latin typeface="Times New Roman" pitchFamily="18" charset="0"/>
                <a:cs typeface="Times New Roman" pitchFamily="18" charset="0"/>
              </a:rPr>
              <a:t>Backpropagation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 applied to handwritten zip code recognition. </a:t>
            </a:r>
            <a:r>
              <a:rPr lang="en-US" altLang="zh-CN" sz="4400" i="1" dirty="0" smtClean="0">
                <a:latin typeface="Times New Roman" pitchFamily="18" charset="0"/>
                <a:cs typeface="Times New Roman" pitchFamily="18" charset="0"/>
              </a:rPr>
              <a:t>Neural Computation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, 1(4): 541–551, 1989.</a:t>
            </a:r>
            <a:endParaRPr lang="zh-CN" altLang="zh-CN" sz="4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[13]K. Fukushima. </a:t>
            </a:r>
            <a:r>
              <a:rPr lang="en-US" altLang="zh-CN" sz="4400" dirty="0" err="1" smtClean="0">
                <a:latin typeface="Times New Roman" pitchFamily="18" charset="0"/>
                <a:cs typeface="Times New Roman" pitchFamily="18" charset="0"/>
              </a:rPr>
              <a:t>Neocognitron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: A self-organizing neural network model for a mechanism of pattern recognition unaffected by shift in position. </a:t>
            </a:r>
            <a:r>
              <a:rPr lang="en-US" altLang="zh-CN" sz="4400" i="1" dirty="0" smtClean="0">
                <a:latin typeface="Times New Roman" pitchFamily="18" charset="0"/>
                <a:cs typeface="Times New Roman" pitchFamily="18" charset="0"/>
              </a:rPr>
              <a:t>Biological Cybernetics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, 36(4), 193-202, 1980.  </a:t>
            </a:r>
            <a:r>
              <a:rPr lang="en-US" altLang="zh-CN" sz="4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4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Neocognitron</a:t>
            </a:r>
            <a:endParaRPr lang="zh-CN" altLang="zh-CN" sz="4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zh-CN" altLang="zh-CN" sz="2600" dirty="0">
              <a:solidFill>
                <a:srgbClr val="0070C0"/>
              </a:solidFill>
              <a:latin typeface="Times New Roman" pitchFamily="18" charset="0"/>
              <a:ea typeface="微软雅黑" panose="020B0503020204020204" charset="-122"/>
              <a:cs typeface="Times New Roman" pitchFamily="18" charset="0"/>
            </a:endParaRPr>
          </a:p>
          <a:p>
            <a:pPr marL="441413" indent="-441413">
              <a:lnSpc>
                <a:spcPct val="160000"/>
              </a:lnSpc>
              <a:buNone/>
            </a:pPr>
            <a:endParaRPr lang="zh-CN" altLang="zh-CN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913011" y="2952700"/>
            <a:ext cx="10369152" cy="4608512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Times New Roman" panose="02020603050405020304" pitchFamily="18" charset="0"/>
              </a:rPr>
              <a:t>以</a:t>
            </a:r>
            <a:r>
              <a:rPr lang="zh-CN" altLang="en-US" sz="3600" b="1" dirty="0">
                <a:solidFill>
                  <a:srgbClr val="42BC6F"/>
                </a:solidFill>
                <a:latin typeface="+mj-ea"/>
                <a:cs typeface="Times New Roman" panose="02020603050405020304" pitchFamily="18" charset="0"/>
              </a:rPr>
              <a:t>完全</a:t>
            </a:r>
            <a:r>
              <a:rPr lang="zh-CN" altLang="en-US" sz="3600" b="1" dirty="0" smtClean="0">
                <a:solidFill>
                  <a:srgbClr val="42BC6F"/>
                </a:solidFill>
                <a:latin typeface="+mj-ea"/>
                <a:cs typeface="Times New Roman" panose="02020603050405020304" pitchFamily="18" charset="0"/>
              </a:rPr>
              <a:t>监督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Times New Roman" panose="02020603050405020304" pitchFamily="18" charset="0"/>
              </a:rPr>
              <a:t>的深度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Times New Roman" panose="02020603050405020304" pitchFamily="18" charset="0"/>
              </a:rPr>
              <a:t>卷积神经网络（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Times New Roman" panose="02020603050405020304" pitchFamily="18" charset="0"/>
              </a:rPr>
              <a:t>Deep CNN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Times New Roman" panose="02020603050405020304" pitchFamily="18" charset="0"/>
              </a:rPr>
              <a:t>）为主要标志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Times New Roman" panose="02020603050405020304" pitchFamily="18" charset="0"/>
              </a:rPr>
              <a:t>的人工智能加速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Times New Roman" panose="02020603050405020304" pitchFamily="18" charset="0"/>
              </a:rPr>
              <a:t>发展，已成为重塑人类社会的基石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Times New Roman" panose="02020603050405020304" pitchFamily="18" charset="0"/>
              </a:rPr>
              <a:t>;“ Deep CNN + 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Times New Roman" panose="02020603050405020304" pitchFamily="18" charset="0"/>
              </a:rPr>
              <a:t>大数据</a:t>
            </a:r>
            <a:r>
              <a:rPr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Times New Roman" panose="02020603050405020304" pitchFamily="18" charset="0"/>
              </a:rPr>
              <a:t>”</a:t>
            </a:r>
            <a:r>
              <a:rPr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/>
            </a:r>
            <a:br>
              <a:rPr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</a:br>
            <a:r>
              <a:rPr lang="en-US" altLang="zh-CN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Times New Roman" panose="02020603050405020304" pitchFamily="18" charset="0"/>
              </a:rPr>
              <a:t>AlphaGo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Times New Roman" panose="02020603050405020304" pitchFamily="18" charset="0"/>
              </a:rPr>
              <a:t>、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Times New Roman" panose="02020603050405020304" pitchFamily="18" charset="0"/>
              </a:rPr>
              <a:t>DQN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Times New Roman" panose="02020603050405020304" pitchFamily="18" charset="0"/>
              </a:rPr>
              <a:t>、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Times New Roman" panose="02020603050405020304" pitchFamily="18" charset="0"/>
              </a:rPr>
              <a:t>ImageNet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Times New Roman" panose="02020603050405020304" pitchFamily="18" charset="0"/>
              </a:rPr>
              <a:t>、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Times New Roman" panose="02020603050405020304" pitchFamily="18" charset="0"/>
              </a:rPr>
              <a:t>IBM Watson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Times New Roman" panose="02020603050405020304" pitchFamily="18" charset="0"/>
              </a:rPr>
              <a:t>、人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Times New Roman" panose="02020603050405020304" pitchFamily="18" charset="0"/>
              </a:rPr>
              <a:t>脸识别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Times New Roman" panose="02020603050405020304" pitchFamily="18" charset="0"/>
              </a:rPr>
              <a:t>、语音识别、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Times New Roman" panose="02020603050405020304" pitchFamily="18" charset="0"/>
              </a:rPr>
              <a:t>微软小冰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Times New Roman" panose="02020603050405020304" pitchFamily="18" charset="0"/>
              </a:rPr>
              <a:t>、神经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Times New Roman" panose="02020603050405020304" pitchFamily="18" charset="0"/>
              </a:rPr>
              <a:t>机器翻译、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Times New Roman" panose="02020603050405020304" pitchFamily="18" charset="0"/>
              </a:rPr>
              <a:t>Tesla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Times New Roman" panose="02020603050405020304" pitchFamily="18" charset="0"/>
              </a:rPr>
              <a:t>的自动驾驶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Times New Roman" panose="02020603050405020304" pitchFamily="18" charset="0"/>
              </a:rPr>
              <a:t>，生物数据的深度学习方法，</a:t>
            </a: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Times New Roman" panose="02020603050405020304" pitchFamily="18" charset="0"/>
              </a:rPr>
              <a:t>…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Times New Roman" panose="02020603050405020304" pitchFamily="18" charset="0"/>
              </a:rPr>
              <a:t/>
            </a:r>
            <a:b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Times New Roman" panose="02020603050405020304" pitchFamily="18" charset="0"/>
              </a:rPr>
            </a:b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Times New Roman" panose="02020603050405020304" pitchFamily="18" charset="0"/>
              </a:rPr>
              <a:t>见证了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Times New Roman" panose="02020603050405020304" pitchFamily="18" charset="0"/>
              </a:rPr>
              <a:t>Deep CNN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Times New Roman" panose="02020603050405020304" pitchFamily="18" charset="0"/>
              </a:rPr>
              <a:t>的强大能力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Times New Roman" panose="02020603050405020304" pitchFamily="18" charset="0"/>
              </a:rPr>
              <a:t>！</a:t>
            </a: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Times New Roman" panose="02020603050405020304" pitchFamily="18" charset="0"/>
              </a:rPr>
              <a:t/>
            </a:r>
            <a:b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Times New Roman" panose="02020603050405020304" pitchFamily="18" charset="0"/>
              </a:rPr>
            </a:br>
            <a:r>
              <a:rPr lang="zh-CN" altLang="en-US" sz="3200" b="1" dirty="0" smtClean="0">
                <a:solidFill>
                  <a:srgbClr val="42BC6F"/>
                </a:solidFill>
                <a:latin typeface="+mj-ea"/>
                <a:cs typeface="Times New Roman" panose="02020603050405020304" pitchFamily="18" charset="0"/>
              </a:rPr>
              <a:t>催生</a:t>
            </a:r>
            <a:r>
              <a:rPr lang="zh-CN" altLang="en-US" sz="3200" b="1" dirty="0">
                <a:solidFill>
                  <a:srgbClr val="42BC6F"/>
                </a:solidFill>
                <a:latin typeface="+mj-ea"/>
                <a:cs typeface="Times New Roman" panose="02020603050405020304" pitchFamily="18" charset="0"/>
              </a:rPr>
              <a:t>一场“弱人工智能</a:t>
            </a:r>
            <a:r>
              <a:rPr lang="en-US" altLang="zh-CN" sz="3200" b="1" dirty="0">
                <a:solidFill>
                  <a:srgbClr val="42BC6F"/>
                </a:solidFill>
                <a:latin typeface="+mj-ea"/>
                <a:cs typeface="Times New Roman" panose="02020603050405020304" pitchFamily="18" charset="0"/>
              </a:rPr>
              <a:t>+</a:t>
            </a:r>
            <a:r>
              <a:rPr lang="zh-CN" altLang="en-US" sz="3200" b="1" dirty="0">
                <a:solidFill>
                  <a:srgbClr val="42BC6F"/>
                </a:solidFill>
                <a:latin typeface="+mj-ea"/>
                <a:cs typeface="Times New Roman" panose="02020603050405020304" pitchFamily="18" charset="0"/>
              </a:rPr>
              <a:t>”革命</a:t>
            </a:r>
          </a:p>
        </p:txBody>
      </p:sp>
      <p:pic>
        <p:nvPicPr>
          <p:cNvPr id="5" name="图片 4" descr="AlphaGoo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17667" y="5905028"/>
            <a:ext cx="3312367" cy="1860712"/>
          </a:xfrm>
          <a:prstGeom prst="rect">
            <a:avLst/>
          </a:prstGeom>
        </p:spPr>
      </p:pic>
      <p:sp>
        <p:nvSpPr>
          <p:cNvPr id="7" name="内容占位符 2"/>
          <p:cNvSpPr txBox="1"/>
          <p:nvPr/>
        </p:nvSpPr>
        <p:spPr>
          <a:xfrm>
            <a:off x="950842" y="1944760"/>
            <a:ext cx="2266425" cy="648465"/>
          </a:xfrm>
          <a:prstGeom prst="rect">
            <a:avLst/>
          </a:prstGeom>
        </p:spPr>
        <p:txBody>
          <a:bodyPr lIns="91458" tIns="45729" rIns="91458" bIns="45729"/>
          <a:lstStyle/>
          <a:p>
            <a:pPr marL="990798" indent="-990798" defTabSz="914583">
              <a:spcBef>
                <a:spcPts val="0"/>
              </a:spcBef>
              <a:defRPr/>
            </a:pPr>
            <a:r>
              <a:rPr lang="en-US" altLang="zh-CN" sz="38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5</a:t>
            </a:r>
            <a:r>
              <a:rPr lang="zh-CN" altLang="en-US" sz="38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、讨论</a:t>
            </a:r>
            <a:endParaRPr lang="en-US" altLang="zh-CN" sz="3800" kern="0" dirty="0" smtClean="0">
              <a:solidFill>
                <a:srgbClr val="42BC6F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50844" y="830746"/>
            <a:ext cx="5218752" cy="812963"/>
          </a:xfrm>
          <a:prstGeom prst="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58" tIns="45729" rIns="91458" bIns="45729" rtlCol="0" anchor="ctr"/>
          <a:lstStyle/>
          <a:p>
            <a:pPr algn="ctr"/>
            <a:endParaRPr lang="zh-CN" altLang="en-US" sz="1700" dirty="0"/>
          </a:p>
        </p:txBody>
      </p:sp>
      <p:sp>
        <p:nvSpPr>
          <p:cNvPr id="9" name="标题 1"/>
          <p:cNvSpPr txBox="1">
            <a:spLocks/>
          </p:cNvSpPr>
          <p:nvPr/>
        </p:nvSpPr>
        <p:spPr bwMode="auto">
          <a:xfrm>
            <a:off x="1094390" y="830746"/>
            <a:ext cx="5075205" cy="85107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594" tIns="54297" rIns="108594" bIns="54297" numCol="1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深度卷积神经网络</a:t>
            </a:r>
            <a:endParaRPr kumimoji="0" lang="zh-CN" altLang="zh-CN" sz="4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pic>
        <p:nvPicPr>
          <p:cNvPr id="10" name="Picture 7" descr="http://finance.people.com.cn/NMediaFile/2012/1022/MAIN20121022155900019209782678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37947" y="0"/>
            <a:ext cx="2199945" cy="2922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图片 10" descr="年度盘点：2016人工智能领域十大焦点回顾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13612" y="1296517"/>
            <a:ext cx="2808312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 descr="http://p2.ifengimg.com/web/2016_49/137e24b12c9c580_w400_h235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25379" y="1800572"/>
            <a:ext cx="1793585" cy="1006207"/>
          </a:xfrm>
          <a:prstGeom prst="rect">
            <a:avLst/>
          </a:prstGeom>
          <a:noFill/>
        </p:spPr>
      </p:pic>
      <p:pic>
        <p:nvPicPr>
          <p:cNvPr id="13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1"/>
          <p:cNvSpPr txBox="1"/>
          <p:nvPr/>
        </p:nvSpPr>
        <p:spPr>
          <a:xfrm>
            <a:off x="1489436" y="3300897"/>
            <a:ext cx="105848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>
                <a:solidFill>
                  <a:schemeClr val="bg1"/>
                </a:solidFill>
              </a:rPr>
              <a:t>THANKS  </a:t>
            </a:r>
            <a:r>
              <a:rPr lang="en-US" altLang="zh-CN" sz="6000" b="1" dirty="0">
                <a:solidFill>
                  <a:schemeClr val="bg1"/>
                </a:solidFill>
              </a:rPr>
              <a:t>FOR  LOOKING</a:t>
            </a:r>
          </a:p>
        </p:txBody>
      </p:sp>
      <p:pic>
        <p:nvPicPr>
          <p:cNvPr id="4" name="Picture 1" descr="D:\机器人\AI\CNN\Yann LeCun\YannLeCunCortex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6169" y="0"/>
            <a:ext cx="11062080" cy="7921625"/>
          </a:xfrm>
          <a:prstGeom prst="rect">
            <a:avLst/>
          </a:prstGeom>
          <a:noFill/>
        </p:spPr>
      </p:pic>
      <p:pic>
        <p:nvPicPr>
          <p:cNvPr id="5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44244" y="1656556"/>
            <a:ext cx="10165911" cy="532859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spAutoFit/>
          </a:bodyPr>
          <a:lstStyle/>
          <a:p>
            <a:pPr indent="22624" defTabSz="-754">
              <a:lnSpc>
                <a:spcPct val="110000"/>
              </a:lnSpc>
              <a:spcBef>
                <a:spcPts val="2138"/>
              </a:spcBef>
              <a:tabLst>
                <a:tab pos="637236" algn="l"/>
              </a:tabLst>
            </a:pPr>
            <a:r>
              <a:rPr lang="en-US" altLang="zh-CN" sz="900" b="1" kern="0" dirty="0">
                <a:solidFill>
                  <a:srgbClr val="C00000"/>
                </a:solidFill>
                <a:latin typeface="+mj-ea"/>
                <a:ea typeface="+mj-ea"/>
                <a:sym typeface="Wingdings"/>
              </a:rPr>
              <a:t> </a:t>
            </a:r>
          </a:p>
          <a:p>
            <a:pPr indent="22624" defTabSz="-754">
              <a:lnSpc>
                <a:spcPct val="130000"/>
              </a:lnSpc>
              <a:spcBef>
                <a:spcPts val="0"/>
              </a:spcBef>
              <a:spcAft>
                <a:spcPts val="713"/>
              </a:spcAft>
              <a:tabLst>
                <a:tab pos="637236" algn="l"/>
              </a:tabLst>
            </a:pPr>
            <a:r>
              <a:rPr lang="zh-CN" altLang="en-US" sz="2800" b="1" kern="0" dirty="0" smtClean="0">
                <a:solidFill>
                  <a:srgbClr val="00FFFF"/>
                </a:solidFill>
                <a:latin typeface="+mj-ea"/>
                <a:ea typeface="+mj-ea"/>
                <a:sym typeface="Wingdings"/>
              </a:rPr>
              <a:t>☆ </a:t>
            </a:r>
            <a:r>
              <a:rPr lang="zh-CN" altLang="en-US" sz="2800" kern="0" dirty="0" smtClean="0">
                <a:solidFill>
                  <a:schemeClr val="bg1"/>
                </a:solidFill>
                <a:latin typeface="+mj-ea"/>
                <a:ea typeface="+mj-ea"/>
                <a:sym typeface="Wingdings"/>
              </a:rPr>
              <a:t>深度卷积神经网络核心在于对大数据中分层特征的表达学习；</a:t>
            </a:r>
            <a:endParaRPr lang="en-US" altLang="zh-CN" sz="2800" b="1" kern="0" dirty="0" smtClean="0">
              <a:solidFill>
                <a:schemeClr val="bg1"/>
              </a:solidFill>
              <a:latin typeface="+mj-ea"/>
              <a:ea typeface="+mj-ea"/>
              <a:sym typeface="Wingdings"/>
            </a:endParaRPr>
          </a:p>
          <a:p>
            <a:pPr indent="22624" defTabSz="-754">
              <a:lnSpc>
                <a:spcPct val="130000"/>
              </a:lnSpc>
              <a:spcBef>
                <a:spcPts val="0"/>
              </a:spcBef>
              <a:spcAft>
                <a:spcPts val="713"/>
              </a:spcAft>
              <a:tabLst>
                <a:tab pos="637236" algn="l"/>
              </a:tabLst>
            </a:pPr>
            <a:r>
              <a:rPr lang="zh-CN" altLang="en-US" sz="2800" b="1" kern="0" dirty="0" smtClean="0">
                <a:solidFill>
                  <a:srgbClr val="00FFFF"/>
                </a:solidFill>
                <a:latin typeface="+mj-ea"/>
                <a:ea typeface="+mj-ea"/>
                <a:sym typeface="Wingdings"/>
              </a:rPr>
              <a:t>☆</a:t>
            </a:r>
            <a:r>
              <a:rPr lang="zh-CN" altLang="en-US" sz="2800" kern="0" dirty="0" smtClean="0">
                <a:solidFill>
                  <a:srgbClr val="00FFFF"/>
                </a:solidFill>
                <a:latin typeface="+mj-ea"/>
                <a:ea typeface="+mj-ea"/>
                <a:sym typeface="Wingdings"/>
              </a:rPr>
              <a:t> </a:t>
            </a:r>
            <a:r>
              <a:rPr lang="zh-CN" altLang="en-US" sz="2800" kern="0" dirty="0" smtClean="0">
                <a:solidFill>
                  <a:schemeClr val="bg1"/>
                </a:solidFill>
                <a:latin typeface="+mj-ea"/>
                <a:ea typeface="+mj-ea"/>
                <a:sym typeface="Wingdings"/>
              </a:rPr>
              <a:t>深度卷积神经网络由特征提取与分类器两部分组成，两者均通过学习自动实现；</a:t>
            </a:r>
            <a:endParaRPr lang="en-US" altLang="zh-CN" sz="2800" kern="0" dirty="0" smtClean="0">
              <a:solidFill>
                <a:schemeClr val="bg1"/>
              </a:solidFill>
              <a:latin typeface="+mj-ea"/>
              <a:ea typeface="+mj-ea"/>
              <a:sym typeface="Wingdings"/>
            </a:endParaRPr>
          </a:p>
          <a:p>
            <a:pPr indent="22624" defTabSz="-754">
              <a:lnSpc>
                <a:spcPct val="130000"/>
              </a:lnSpc>
              <a:spcBef>
                <a:spcPts val="0"/>
              </a:spcBef>
              <a:spcAft>
                <a:spcPts val="713"/>
              </a:spcAft>
              <a:tabLst>
                <a:tab pos="637236" algn="l"/>
              </a:tabLst>
            </a:pPr>
            <a:r>
              <a:rPr lang="zh-CN" altLang="en-US" sz="2800" b="1" kern="0" dirty="0" smtClean="0">
                <a:solidFill>
                  <a:srgbClr val="00FFFF"/>
                </a:solidFill>
                <a:latin typeface="+mj-ea"/>
                <a:ea typeface="+mj-ea"/>
                <a:sym typeface="Wingdings"/>
              </a:rPr>
              <a:t>☆</a:t>
            </a:r>
            <a:r>
              <a:rPr lang="zh-CN" altLang="en-US" sz="2800" kern="0" dirty="0" smtClean="0">
                <a:solidFill>
                  <a:srgbClr val="00FFFF"/>
                </a:solidFill>
                <a:latin typeface="+mj-ea"/>
                <a:ea typeface="+mj-ea"/>
                <a:sym typeface="Wingdings"/>
              </a:rPr>
              <a:t> </a:t>
            </a:r>
            <a:r>
              <a:rPr lang="zh-CN" altLang="en-US" sz="2800" kern="0" dirty="0" smtClean="0">
                <a:solidFill>
                  <a:schemeClr val="bg1"/>
                </a:solidFill>
                <a:latin typeface="+mj-ea"/>
                <a:ea typeface="+mj-ea"/>
                <a:sym typeface="Wingdings"/>
              </a:rPr>
              <a:t>深度卷积神经网络必须同时具有卷积核和池化操作；</a:t>
            </a:r>
            <a:endParaRPr lang="en-US" altLang="zh-CN" sz="2800" kern="0" dirty="0">
              <a:solidFill>
                <a:schemeClr val="bg1"/>
              </a:solidFill>
              <a:latin typeface="+mj-ea"/>
              <a:ea typeface="+mj-ea"/>
              <a:sym typeface="Wingdings"/>
            </a:endParaRPr>
          </a:p>
          <a:p>
            <a:pPr indent="22624" defTabSz="-754">
              <a:lnSpc>
                <a:spcPct val="130000"/>
              </a:lnSpc>
              <a:spcBef>
                <a:spcPts val="0"/>
              </a:spcBef>
              <a:spcAft>
                <a:spcPts val="713"/>
              </a:spcAft>
              <a:tabLst>
                <a:tab pos="637236" algn="l"/>
              </a:tabLst>
            </a:pPr>
            <a:r>
              <a:rPr lang="zh-CN" altLang="en-US" sz="2800" b="1" kern="0" dirty="0">
                <a:solidFill>
                  <a:srgbClr val="00FFFF"/>
                </a:solidFill>
                <a:latin typeface="+mj-ea"/>
                <a:ea typeface="+mj-ea"/>
                <a:sym typeface="Wingdings"/>
              </a:rPr>
              <a:t>☆</a:t>
            </a:r>
            <a:r>
              <a:rPr lang="zh-CN" altLang="en-US" sz="2800" kern="0" dirty="0">
                <a:solidFill>
                  <a:srgbClr val="00FFFF"/>
                </a:solidFill>
                <a:latin typeface="+mj-ea"/>
                <a:ea typeface="+mj-ea"/>
                <a:sym typeface="Wingdings"/>
              </a:rPr>
              <a:t> </a:t>
            </a:r>
            <a:r>
              <a:rPr lang="zh-CN" altLang="en-US" sz="2800" kern="0" dirty="0" smtClean="0">
                <a:solidFill>
                  <a:schemeClr val="bg1"/>
                </a:solidFill>
                <a:latin typeface="+mj-ea"/>
                <a:ea typeface="+mj-ea"/>
                <a:sym typeface="Wingdings"/>
              </a:rPr>
              <a:t>代替全连接，卷积核体现了</a:t>
            </a:r>
            <a:r>
              <a:rPr lang="zh-CN" altLang="en-US" sz="2800" kern="0" dirty="0" smtClean="0">
                <a:solidFill>
                  <a:srgbClr val="00FFFF"/>
                </a:solidFill>
                <a:latin typeface="+mj-ea"/>
                <a:ea typeface="+mj-ea"/>
                <a:sym typeface="Wingdings"/>
              </a:rPr>
              <a:t>连接权共享</a:t>
            </a:r>
            <a:r>
              <a:rPr lang="zh-CN" altLang="en-US" sz="2800" kern="0" dirty="0" smtClean="0">
                <a:solidFill>
                  <a:schemeClr val="bg1"/>
                </a:solidFill>
                <a:latin typeface="+mj-ea"/>
                <a:ea typeface="+mj-ea"/>
                <a:sym typeface="Wingdings"/>
              </a:rPr>
              <a:t>，通过误差反向传播算法进行学习修正，以实现多层次、多维度特征提取；</a:t>
            </a:r>
            <a:endParaRPr lang="en-US" altLang="zh-CN" sz="2800" kern="0" dirty="0" smtClean="0">
              <a:solidFill>
                <a:schemeClr val="bg1"/>
              </a:solidFill>
              <a:latin typeface="+mj-ea"/>
              <a:ea typeface="+mj-ea"/>
              <a:sym typeface="Wingdings"/>
            </a:endParaRPr>
          </a:p>
          <a:p>
            <a:pPr indent="22624" defTabSz="-754">
              <a:lnSpc>
                <a:spcPct val="130000"/>
              </a:lnSpc>
              <a:spcBef>
                <a:spcPts val="0"/>
              </a:spcBef>
              <a:spcAft>
                <a:spcPts val="713"/>
              </a:spcAft>
              <a:tabLst>
                <a:tab pos="637236" algn="l"/>
              </a:tabLst>
            </a:pPr>
            <a:r>
              <a:rPr lang="zh-CN" altLang="en-US" sz="2800" b="1" kern="0" dirty="0" smtClean="0">
                <a:solidFill>
                  <a:srgbClr val="00FFFF"/>
                </a:solidFill>
                <a:latin typeface="+mj-ea"/>
                <a:ea typeface="+mj-ea"/>
                <a:sym typeface="Wingdings"/>
              </a:rPr>
              <a:t>☆</a:t>
            </a:r>
            <a:r>
              <a:rPr lang="zh-CN" altLang="en-US" sz="2800" kern="0" dirty="0" smtClean="0">
                <a:solidFill>
                  <a:schemeClr val="bg1"/>
                </a:solidFill>
                <a:latin typeface="+mj-ea"/>
                <a:ea typeface="+mj-ea"/>
                <a:sym typeface="Wingdings"/>
              </a:rPr>
              <a:t> 池化操作可有效提高感受野，无可调连接权；</a:t>
            </a:r>
            <a:endParaRPr lang="en-US" altLang="zh-CN" sz="2800" kern="0" dirty="0">
              <a:solidFill>
                <a:schemeClr val="bg1"/>
              </a:solidFill>
              <a:latin typeface="+mj-ea"/>
              <a:ea typeface="+mj-ea"/>
              <a:sym typeface="Wingdings"/>
            </a:endParaRPr>
          </a:p>
          <a:p>
            <a:pPr indent="22624" defTabSz="-754">
              <a:lnSpc>
                <a:spcPct val="130000"/>
              </a:lnSpc>
              <a:spcBef>
                <a:spcPts val="0"/>
              </a:spcBef>
              <a:spcAft>
                <a:spcPts val="713"/>
              </a:spcAft>
              <a:tabLst>
                <a:tab pos="637236" algn="l"/>
              </a:tabLst>
            </a:pPr>
            <a:r>
              <a:rPr lang="zh-CN" altLang="en-US" sz="2800" b="1" kern="0" dirty="0">
                <a:solidFill>
                  <a:srgbClr val="00FFFF"/>
                </a:solidFill>
                <a:latin typeface="+mj-ea"/>
                <a:ea typeface="+mj-ea"/>
                <a:sym typeface="Wingdings"/>
              </a:rPr>
              <a:t>☆</a:t>
            </a:r>
            <a:r>
              <a:rPr lang="zh-CN" altLang="en-US" sz="2800" kern="0" dirty="0">
                <a:solidFill>
                  <a:srgbClr val="00FFFF"/>
                </a:solidFill>
                <a:latin typeface="+mj-ea"/>
                <a:ea typeface="+mj-ea"/>
                <a:sym typeface="Wingdings"/>
              </a:rPr>
              <a:t> </a:t>
            </a:r>
            <a:r>
              <a:rPr lang="zh-CN" altLang="en-US" sz="2800" kern="0" dirty="0" smtClean="0">
                <a:solidFill>
                  <a:schemeClr val="bg1"/>
                </a:solidFill>
                <a:latin typeface="+mj-ea"/>
                <a:ea typeface="+mj-ea"/>
                <a:sym typeface="Wingdings"/>
              </a:rPr>
              <a:t>从结构到超参数，不同的网络模型具有不同的泛化性能。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57027" y="720452"/>
            <a:ext cx="1944216" cy="812963"/>
          </a:xfrm>
          <a:prstGeom prst="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58" tIns="45729" rIns="91458" bIns="45729" rtlCol="0" anchor="ctr"/>
          <a:lstStyle/>
          <a:p>
            <a:r>
              <a:rPr lang="zh-CN" altLang="en-US" sz="4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 结语：</a:t>
            </a:r>
            <a:endParaRPr lang="zh-CN" altLang="en-US" sz="4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pic>
        <p:nvPicPr>
          <p:cNvPr id="4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10160" y="2795270"/>
            <a:ext cx="12224385" cy="2026920"/>
          </a:xfrm>
          <a:prstGeom prst="rect">
            <a:avLst/>
          </a:prstGeom>
          <a:solidFill>
            <a:srgbClr val="58D6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20"/>
          </a:p>
        </p:txBody>
      </p:sp>
      <p:sp>
        <p:nvSpPr>
          <p:cNvPr id="8" name="文本框 1"/>
          <p:cNvSpPr txBox="1"/>
          <p:nvPr/>
        </p:nvSpPr>
        <p:spPr>
          <a:xfrm>
            <a:off x="4009716" y="3300897"/>
            <a:ext cx="4248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chemeClr val="bg1"/>
                </a:solidFill>
              </a:rPr>
              <a:t>THANKS</a:t>
            </a:r>
            <a:endParaRPr lang="en-US" altLang="zh-CN" sz="6000" b="1" dirty="0">
              <a:solidFill>
                <a:schemeClr val="bg1"/>
              </a:solidFill>
            </a:endParaRPr>
          </a:p>
        </p:txBody>
      </p:sp>
      <p:pic>
        <p:nvPicPr>
          <p:cNvPr id="4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50841" y="830746"/>
            <a:ext cx="7883049" cy="812963"/>
          </a:xfrm>
          <a:prstGeom prst="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58" tIns="45729" rIns="91458" bIns="45729" rtlCol="0" anchor="ctr"/>
          <a:lstStyle/>
          <a:p>
            <a:pPr algn="ctr"/>
            <a:endParaRPr lang="zh-CN" altLang="en-US" sz="1700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176222" y="792462"/>
            <a:ext cx="7634836" cy="851071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深度神经网络参考文献推荐</a:t>
            </a:r>
            <a:r>
              <a:rPr lang="zh-CN" altLang="zh-CN" sz="4800" dirty="0">
                <a:solidFill>
                  <a:schemeClr val="bg1"/>
                </a:solidFill>
              </a:rPr>
              <a:t>：</a:t>
            </a:r>
          </a:p>
        </p:txBody>
      </p:sp>
      <p:sp>
        <p:nvSpPr>
          <p:cNvPr id="6147" name="内容占位符 2"/>
          <p:cNvSpPr>
            <a:spLocks noGrp="1"/>
          </p:cNvSpPr>
          <p:nvPr>
            <p:ph idx="1"/>
          </p:nvPr>
        </p:nvSpPr>
        <p:spPr>
          <a:xfrm>
            <a:off x="1129035" y="1944588"/>
            <a:ext cx="9793088" cy="2376264"/>
          </a:xfrm>
        </p:spPr>
        <p:txBody>
          <a:bodyPr>
            <a:normAutofit fontScale="70000" lnSpcReduction="20000"/>
          </a:bodyPr>
          <a:lstStyle/>
          <a:p>
            <a:pPr marL="441413" indent="-441413">
              <a:lnSpc>
                <a:spcPct val="16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zh-CN" altLang="zh-CN" sz="3700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最</a:t>
            </a:r>
            <a:r>
              <a:rPr lang="zh-CN" altLang="zh-CN" sz="37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具代表性深度卷积神经网络</a:t>
            </a:r>
            <a:r>
              <a:rPr lang="zh-CN" altLang="zh-CN" sz="3700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论文</a:t>
            </a:r>
            <a:endParaRPr lang="en-US" altLang="zh-CN" sz="3700" dirty="0" smtClean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631825" indent="-631825">
              <a:buNone/>
            </a:pP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[14] 	K. Fukushima. </a:t>
            </a:r>
            <a:r>
              <a:rPr lang="en-US" altLang="zh-CN" sz="3000" dirty="0" err="1" smtClean="0">
                <a:latin typeface="Times New Roman" pitchFamily="18" charset="0"/>
                <a:cs typeface="Times New Roman" pitchFamily="18" charset="0"/>
              </a:rPr>
              <a:t>Cognitron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: A self-organizing multilayered neural network. </a:t>
            </a:r>
            <a:r>
              <a:rPr lang="en-US" altLang="zh-CN" sz="3000" i="1" dirty="0" smtClean="0">
                <a:latin typeface="Times New Roman" pitchFamily="18" charset="0"/>
                <a:cs typeface="Times New Roman" pitchFamily="18" charset="0"/>
              </a:rPr>
              <a:t>Biological Cybernetics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, 20(3/4): 121-136, 1975.  </a:t>
            </a:r>
            <a:r>
              <a:rPr lang="en-US" altLang="zh-CN" sz="3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3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Cognitron</a:t>
            </a:r>
            <a:endParaRPr lang="zh-CN" altLang="zh-CN" sz="30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631825" indent="-631825">
              <a:buNone/>
            </a:pP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[15]	D. H. Hubel, T. N. Wiesel. Receptive fields, binocular interaction and functional architecture in the cat's visual cortex. </a:t>
            </a:r>
            <a:r>
              <a:rPr lang="en-US" altLang="zh-CN" sz="3000" i="1" dirty="0" smtClean="0">
                <a:latin typeface="Times New Roman" pitchFamily="18" charset="0"/>
                <a:cs typeface="Times New Roman" pitchFamily="18" charset="0"/>
              </a:rPr>
              <a:t>J. Physiol. (</a:t>
            </a:r>
            <a:r>
              <a:rPr lang="en-US" altLang="zh-CN" sz="3000" i="1" dirty="0" err="1" smtClean="0">
                <a:latin typeface="Times New Roman" pitchFamily="18" charset="0"/>
                <a:cs typeface="Times New Roman" pitchFamily="18" charset="0"/>
              </a:rPr>
              <a:t>Lond</a:t>
            </a:r>
            <a:r>
              <a:rPr lang="en-US" altLang="zh-CN" sz="3000" i="1" dirty="0" smtClean="0">
                <a:latin typeface="Times New Roman" pitchFamily="18" charset="0"/>
                <a:cs typeface="Times New Roman" pitchFamily="18" charset="0"/>
              </a:rPr>
              <a:t>.)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, 160(1): 106-154, 1962.  </a:t>
            </a:r>
            <a:r>
              <a:rPr lang="en-US" altLang="zh-CN" sz="3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/Hubel-Wiesel Model</a:t>
            </a:r>
            <a:endParaRPr lang="zh-CN" altLang="zh-CN" sz="30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41413" indent="-441413">
              <a:lnSpc>
                <a:spcPct val="160000"/>
              </a:lnSpc>
              <a:buNone/>
            </a:pPr>
            <a:endParaRPr lang="zh-CN" altLang="zh-CN" sz="4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内容占位符 2"/>
          <p:cNvSpPr>
            <a:spLocks noGrp="1"/>
          </p:cNvSpPr>
          <p:nvPr>
            <p:ph idx="4294967295"/>
          </p:nvPr>
        </p:nvSpPr>
        <p:spPr>
          <a:xfrm>
            <a:off x="1057027" y="2664667"/>
            <a:ext cx="10297144" cy="525695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22624">
              <a:lnSpc>
                <a:spcPct val="130000"/>
              </a:lnSpc>
              <a:spcBef>
                <a:spcPts val="356"/>
              </a:spcBef>
              <a:buNone/>
              <a:defRPr/>
            </a:pPr>
            <a:r>
              <a:rPr lang="zh-CN" altLang="zh-CN" sz="2900" dirty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深度神经网络主要包括</a:t>
            </a:r>
            <a:r>
              <a:rPr lang="zh-CN" altLang="en-US" sz="2900" dirty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</a:p>
          <a:p>
            <a:pPr marL="0" indent="22624">
              <a:lnSpc>
                <a:spcPct val="130000"/>
              </a:lnSpc>
              <a:spcBef>
                <a:spcPts val="356"/>
              </a:spcBef>
              <a:buFontTx/>
              <a:buChar char="-"/>
              <a:defRPr/>
            </a:pPr>
            <a:r>
              <a:rPr lang="en-US" altLang="zh-CN" sz="29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zh-CN" sz="29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深度</a:t>
            </a:r>
            <a:r>
              <a:rPr lang="zh-CN" altLang="zh-CN" sz="2900" dirty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卷积神经网络（</a:t>
            </a:r>
            <a:r>
              <a:rPr lang="en-US" altLang="zh-CN" sz="2900" dirty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Deep Convolutional </a:t>
            </a:r>
            <a:r>
              <a:rPr lang="en-US" altLang="zh-CN" sz="29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Neural </a:t>
            </a:r>
            <a:r>
              <a:rPr lang="en-US" altLang="zh-CN" sz="2900" dirty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Network</a:t>
            </a:r>
            <a:r>
              <a:rPr lang="zh-CN" altLang="zh-CN" sz="2900" dirty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29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DCNN</a:t>
            </a:r>
            <a:r>
              <a:rPr lang="zh-CN" altLang="zh-CN" sz="2900" dirty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zh-CN" altLang="en-US" sz="2900" dirty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；</a:t>
            </a:r>
          </a:p>
          <a:p>
            <a:pPr marL="0" indent="22624">
              <a:lnSpc>
                <a:spcPct val="130000"/>
              </a:lnSpc>
              <a:spcBef>
                <a:spcPts val="356"/>
              </a:spcBef>
              <a:buFontTx/>
              <a:buChar char="-"/>
              <a:defRPr/>
            </a:pPr>
            <a:r>
              <a:rPr lang="en-US" altLang="zh-CN" sz="2900" dirty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zh-CN" sz="2900" dirty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深度信念网络（</a:t>
            </a:r>
            <a:r>
              <a:rPr lang="en-US" altLang="zh-CN" sz="2900" dirty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Deep Belief Network</a:t>
            </a:r>
            <a:r>
              <a:rPr lang="zh-CN" altLang="zh-CN" sz="29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29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DBN</a:t>
            </a:r>
            <a:r>
              <a:rPr lang="zh-CN" altLang="zh-CN" sz="2900" dirty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zh-CN" altLang="en-US" sz="2900" dirty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；</a:t>
            </a:r>
          </a:p>
          <a:p>
            <a:pPr marL="0" indent="22624">
              <a:lnSpc>
                <a:spcPct val="130000"/>
              </a:lnSpc>
              <a:spcBef>
                <a:spcPts val="356"/>
              </a:spcBef>
              <a:buFontTx/>
              <a:buChar char="-"/>
              <a:defRPr/>
            </a:pPr>
            <a:r>
              <a:rPr lang="en-US" altLang="zh-CN" sz="2900" dirty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zh-CN" sz="2900" dirty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深度自动编码器（</a:t>
            </a:r>
            <a:r>
              <a:rPr lang="en-US" altLang="zh-CN" sz="2900" dirty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Deep Auto-encoder</a:t>
            </a:r>
            <a:r>
              <a:rPr lang="zh-CN" altLang="zh-CN" sz="2900" dirty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zh-CN" altLang="en-US" sz="2900" dirty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；</a:t>
            </a:r>
          </a:p>
          <a:p>
            <a:pPr marL="0" indent="22624">
              <a:lnSpc>
                <a:spcPct val="130000"/>
              </a:lnSpc>
              <a:spcBef>
                <a:spcPts val="356"/>
              </a:spcBef>
              <a:buNone/>
              <a:defRPr/>
            </a:pPr>
            <a:r>
              <a:rPr lang="en-US" altLang="zh-CN" sz="2900" dirty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- </a:t>
            </a:r>
            <a:r>
              <a:rPr lang="zh-CN" altLang="en-US" sz="2900" dirty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长短期记忆网络（</a:t>
            </a:r>
            <a:r>
              <a:rPr lang="en-US" altLang="zh-CN" sz="2900" dirty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Long Short-term </a:t>
            </a:r>
            <a:r>
              <a:rPr lang="en-US" altLang="zh-CN" sz="29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Memory, LSTM</a:t>
            </a:r>
            <a:r>
              <a:rPr lang="zh-CN" altLang="en-US" sz="2900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2900" dirty="0">
              <a:solidFill>
                <a:srgbClr val="595959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22624">
              <a:lnSpc>
                <a:spcPct val="130000"/>
              </a:lnSpc>
              <a:spcBef>
                <a:spcPts val="356"/>
              </a:spcBef>
              <a:buNone/>
              <a:defRPr/>
            </a:pPr>
            <a:r>
              <a:rPr lang="zh-CN" altLang="en-US" sz="290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代表性人物</a:t>
            </a:r>
            <a:r>
              <a:rPr lang="zh-CN" altLang="en-US" sz="2900" dirty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</a:p>
          <a:p>
            <a:pPr marL="0" indent="22624">
              <a:lnSpc>
                <a:spcPct val="130000"/>
              </a:lnSpc>
              <a:spcBef>
                <a:spcPts val="356"/>
              </a:spcBef>
              <a:buNone/>
              <a:defRPr/>
            </a:pPr>
            <a:r>
              <a:rPr lang="en-US" altLang="zh-CN" sz="2900" dirty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G. Hinton/Y. </a:t>
            </a:r>
            <a:r>
              <a:rPr lang="en-US" altLang="zh-CN" sz="2900" dirty="0" err="1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LeCun</a:t>
            </a:r>
            <a:r>
              <a:rPr lang="en-US" altLang="zh-CN" sz="2900" dirty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/Y. </a:t>
            </a:r>
            <a:r>
              <a:rPr lang="en-US" altLang="zh-CN" sz="2900" dirty="0" err="1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Bengio</a:t>
            </a:r>
            <a:r>
              <a:rPr lang="en-US" altLang="zh-CN" sz="2900" dirty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/J. </a:t>
            </a:r>
            <a:r>
              <a:rPr lang="en-US" altLang="zh-CN" sz="2900" dirty="0" err="1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</a:rPr>
              <a:t>Schmidhuber</a:t>
            </a:r>
            <a:r>
              <a:rPr lang="en-US" altLang="zh-CN" sz="2900" b="1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</a:t>
            </a:r>
            <a:endParaRPr lang="en-US" altLang="zh-CN" sz="2900" b="1" dirty="0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50844" y="792460"/>
            <a:ext cx="5218752" cy="851249"/>
          </a:xfrm>
          <a:prstGeom prst="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58" tIns="45729" rIns="91458" bIns="45729" rtlCol="0" anchor="ctr"/>
          <a:lstStyle/>
          <a:p>
            <a:pPr algn="ctr"/>
            <a:endParaRPr lang="zh-CN" altLang="en-US" sz="1700" dirty="0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1022382" y="877493"/>
            <a:ext cx="5075205" cy="851071"/>
          </a:xfrm>
          <a:prstGeom prst="rect">
            <a:avLst/>
          </a:prstGeom>
          <a:noFill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深度卷积神经网络</a:t>
            </a:r>
            <a:endParaRPr kumimoji="0" lang="zh-CN" altLang="zh-CN" sz="4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11" name="内容占位符 2"/>
          <p:cNvSpPr txBox="1"/>
          <p:nvPr/>
        </p:nvSpPr>
        <p:spPr>
          <a:xfrm>
            <a:off x="950842" y="1944760"/>
            <a:ext cx="5218753" cy="648465"/>
          </a:xfrm>
          <a:prstGeom prst="rect">
            <a:avLst/>
          </a:prstGeom>
        </p:spPr>
        <p:txBody>
          <a:bodyPr lIns="91458" tIns="45729" rIns="91458" bIns="45729"/>
          <a:lstStyle/>
          <a:p>
            <a:pPr marL="990798" indent="-990798" defTabSz="914583">
              <a:spcBef>
                <a:spcPts val="0"/>
              </a:spcBef>
              <a:defRPr/>
            </a:pPr>
            <a:r>
              <a:rPr lang="en-US" altLang="zh-CN" sz="38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1</a:t>
            </a:r>
            <a:r>
              <a:rPr lang="zh-CN" altLang="en-US" sz="38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、</a:t>
            </a:r>
            <a:r>
              <a:rPr lang="en-US" altLang="zh-CN" sz="38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D</a:t>
            </a:r>
            <a:r>
              <a:rPr lang="en-US" altLang="zh-CN" sz="36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CNN</a:t>
            </a:r>
            <a:r>
              <a:rPr lang="zh-CN" altLang="zh-CN" sz="3600" kern="0" dirty="0" smtClean="0">
                <a:solidFill>
                  <a:srgbClr val="42BC6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发展历程</a:t>
            </a:r>
            <a:endParaRPr lang="en-US" altLang="zh-CN" sz="3600" kern="0" dirty="0" smtClean="0">
              <a:solidFill>
                <a:srgbClr val="42BC6F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990798" indent="-990798" defTabSz="914583">
              <a:lnSpc>
                <a:spcPct val="130000"/>
              </a:lnSpc>
              <a:spcBef>
                <a:spcPct val="15000"/>
              </a:spcBef>
              <a:defRPr/>
            </a:pPr>
            <a:endParaRPr lang="en-US" altLang="zh-CN" sz="4000" b="1" kern="0" dirty="0" smtClean="0">
              <a:solidFill>
                <a:srgbClr val="00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</a:endParaRPr>
          </a:p>
        </p:txBody>
      </p:sp>
      <p:pic>
        <p:nvPicPr>
          <p:cNvPr id="6" name="Picture 2" descr="http://www.tsinghua.edu.cn/publish/newthuen/images/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02043" y="7273180"/>
            <a:ext cx="1819275" cy="571501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智能汽车导航若干算法的研究_090316">
  <a:themeElements>
    <a:clrScheme name="28 2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BDF53"/>
      </a:accent1>
      <a:accent2>
        <a:srgbClr val="FF9966"/>
      </a:accent2>
      <a:accent3>
        <a:srgbClr val="FFFFFF"/>
      </a:accent3>
      <a:accent4>
        <a:srgbClr val="000000"/>
      </a:accent4>
      <a:accent5>
        <a:srgbClr val="FDECB3"/>
      </a:accent5>
      <a:accent6>
        <a:srgbClr val="E78A5C"/>
      </a:accent6>
      <a:hlink>
        <a:srgbClr val="CC3300"/>
      </a:hlink>
      <a:folHlink>
        <a:srgbClr val="996600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华文新魏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华文新魏" pitchFamily="2" charset="-122"/>
          </a:defRPr>
        </a:defPPr>
      </a:lstStyle>
    </a:lnDef>
  </a:objectDefaults>
  <a:extraClrSchemeLst>
    <a:extraClrScheme>
      <a:clrScheme name="2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8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8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8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8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8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8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8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8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8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8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8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1156</TotalTime>
  <Words>2337</Words>
  <Application>Microsoft Office PowerPoint</Application>
  <PresentationFormat>自定义</PresentationFormat>
  <Paragraphs>346</Paragraphs>
  <Slides>73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94" baseType="lpstr">
      <vt:lpstr>Arial Unicode MS</vt:lpstr>
      <vt:lpstr>Microsoft YaHei UI</vt:lpstr>
      <vt:lpstr>仿宋_GB2312</vt:lpstr>
      <vt:lpstr>黑体</vt:lpstr>
      <vt:lpstr>华文隶书</vt:lpstr>
      <vt:lpstr>华文新魏</vt:lpstr>
      <vt:lpstr>楷体_GB2312</vt:lpstr>
      <vt:lpstr>隶书</vt:lpstr>
      <vt:lpstr>宋体</vt:lpstr>
      <vt:lpstr>微软雅黑</vt:lpstr>
      <vt:lpstr>Arial</vt:lpstr>
      <vt:lpstr>Arial Black</vt:lpstr>
      <vt:lpstr>Calibri</vt:lpstr>
      <vt:lpstr>Comic Sans MS</vt:lpstr>
      <vt:lpstr>Franklin Gothic Book</vt:lpstr>
      <vt:lpstr>Franklin Gothic Medium</vt:lpstr>
      <vt:lpstr>MV Boli</vt:lpstr>
      <vt:lpstr>Symbol</vt:lpstr>
      <vt:lpstr>Times New Roman</vt:lpstr>
      <vt:lpstr>Wingdings</vt:lpstr>
      <vt:lpstr>智能汽车导航若干算法的研究_090316</vt:lpstr>
      <vt:lpstr>PowerPoint 演示文稿</vt:lpstr>
      <vt:lpstr>  课程教学内容</vt:lpstr>
      <vt:lpstr>深度神经网络参考文献推荐：</vt:lpstr>
      <vt:lpstr>深度神经网络参考文献推荐：</vt:lpstr>
      <vt:lpstr>深度神经网络参考文献推荐：</vt:lpstr>
      <vt:lpstr>深度神经网络参考文献推荐：</vt:lpstr>
      <vt:lpstr>深度神经网络参考文献推荐：</vt:lpstr>
      <vt:lpstr>深度神经网络参考文献推荐：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深度卷积神经网络</vt:lpstr>
      <vt:lpstr>PowerPoint 演示文稿</vt:lpstr>
      <vt:lpstr>PowerPoint 演示文稿</vt:lpstr>
      <vt:lpstr>PowerPoint 演示文稿</vt:lpstr>
      <vt:lpstr>PowerPoint 演示文稿</vt:lpstr>
      <vt:lpstr>卷积核:  Sobel边缘检测算子</vt:lpstr>
      <vt:lpstr>PowerPoint 演示文稿</vt:lpstr>
      <vt:lpstr>卷积核:  随机权值</vt:lpstr>
      <vt:lpstr>卷积核:  随机权值</vt:lpstr>
      <vt:lpstr>卷积核:  随机权值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深度卷积神经网络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Inception-v2 </vt:lpstr>
      <vt:lpstr>Batch Normalization </vt:lpstr>
      <vt:lpstr>ResNet</vt:lpstr>
      <vt:lpstr>Maxout </vt:lpstr>
      <vt:lpstr>NIN</vt:lpstr>
      <vt:lpstr>深度卷积神经网络</vt:lpstr>
      <vt:lpstr>PowerPoint 演示文稿</vt:lpstr>
      <vt:lpstr>DCNN网络结构</vt:lpstr>
      <vt:lpstr>训练参数与测试结果</vt:lpstr>
      <vt:lpstr>训练参数与测试结果</vt:lpstr>
      <vt:lpstr>训练参数与测试结果</vt:lpstr>
      <vt:lpstr>训练参数与测试结果</vt:lpstr>
      <vt:lpstr>训练参数与测试结果</vt:lpstr>
      <vt:lpstr>DCNN训练参数与测试结果</vt:lpstr>
      <vt:lpstr>特征映射图举例</vt:lpstr>
      <vt:lpstr>学习曲线</vt:lpstr>
      <vt:lpstr>PowerPoint 演示文稿</vt:lpstr>
      <vt:lpstr>PowerPoint 演示文稿</vt:lpstr>
      <vt:lpstr>卷积核权值可视化</vt:lpstr>
      <vt:lpstr>DCNN训练参数与测试结果</vt:lpstr>
      <vt:lpstr>学习曲线</vt:lpstr>
      <vt:lpstr>深度卷积神经网络</vt:lpstr>
      <vt:lpstr>以完全监督的深度卷积神经网络（Deep CNN）为主要标志的人工智能加速发展，已成为重塑人类社会的基石;“ Deep CNN + 大数据” AlphaGo、DQN、ImageNet、IBM Watson、人脸识别、语音识别、微软小冰、神经机器翻译、Tesla的自动驾驶，生物数据的深度学习方法，… 见证了Deep CNN的强大能力！ 催生一场“弱人工智能+”革命</vt:lpstr>
      <vt:lpstr>PowerPoint 演示文稿</vt:lpstr>
      <vt:lpstr>PowerPoint 演示文稿</vt:lpstr>
      <vt:lpstr>PowerPoint 演示文稿</vt:lpstr>
    </vt:vector>
  </TitlesOfParts>
  <Company>清华大学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清华大学人工智能&amp;无人驾驶</dc:title>
  <dc:subject>深度学习课件</dc:subject>
  <dc:creator>邓志东/Zhidong Deng</dc:creator>
  <cp:keywords>深度学习</cp:keywords>
  <cp:lastModifiedBy>邓志东</cp:lastModifiedBy>
  <cp:revision>1930</cp:revision>
  <dcterms:created xsi:type="dcterms:W3CDTF">2009-05-28T07:33:00Z</dcterms:created>
  <dcterms:modified xsi:type="dcterms:W3CDTF">2018-12-25T09:26:38Z</dcterms:modified>
  <cp:category>版权所有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2052-10.1.0.6206</vt:lpwstr>
  </property>
</Properties>
</file>